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9" r:id="rId3"/>
    <p:sldId id="421" r:id="rId4"/>
    <p:sldId id="422" r:id="rId5"/>
    <p:sldId id="423" r:id="rId6"/>
    <p:sldId id="424" r:id="rId7"/>
    <p:sldId id="427" r:id="rId8"/>
    <p:sldId id="425" r:id="rId9"/>
    <p:sldId id="428" r:id="rId10"/>
    <p:sldId id="429" r:id="rId11"/>
    <p:sldId id="430" r:id="rId12"/>
    <p:sldId id="431" r:id="rId13"/>
    <p:sldId id="358" r:id="rId14"/>
    <p:sldId id="359" r:id="rId15"/>
    <p:sldId id="274" r:id="rId16"/>
    <p:sldId id="387" r:id="rId17"/>
    <p:sldId id="432" r:id="rId18"/>
    <p:sldId id="362" r:id="rId19"/>
    <p:sldId id="370" r:id="rId20"/>
    <p:sldId id="279" r:id="rId21"/>
    <p:sldId id="414" r:id="rId22"/>
    <p:sldId id="393" r:id="rId23"/>
    <p:sldId id="394" r:id="rId24"/>
    <p:sldId id="395" r:id="rId25"/>
    <p:sldId id="399" r:id="rId26"/>
    <p:sldId id="389" r:id="rId27"/>
    <p:sldId id="400" r:id="rId28"/>
    <p:sldId id="401" r:id="rId29"/>
    <p:sldId id="402" r:id="rId30"/>
    <p:sldId id="403" r:id="rId31"/>
    <p:sldId id="404" r:id="rId32"/>
    <p:sldId id="405" r:id="rId33"/>
    <p:sldId id="391" r:id="rId34"/>
    <p:sldId id="392" r:id="rId35"/>
    <p:sldId id="386" r:id="rId36"/>
    <p:sldId id="323" r:id="rId37"/>
    <p:sldId id="433" r:id="rId38"/>
    <p:sldId id="324" r:id="rId39"/>
    <p:sldId id="325" r:id="rId40"/>
    <p:sldId id="418" r:id="rId41"/>
    <p:sldId id="339" r:id="rId42"/>
    <p:sldId id="336" r:id="rId43"/>
    <p:sldId id="326" r:id="rId44"/>
    <p:sldId id="419" r:id="rId45"/>
    <p:sldId id="330" r:id="rId46"/>
    <p:sldId id="384" r:id="rId47"/>
    <p:sldId id="333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go.mail.ru/frame.html?q=%E8%E7%EE%E1%F0%E0%E6%E5%ED%E8%E5%20%F2%E5%EB%E5%E2%E8%E7%EE%F0%E0&amp;rch=l&amp;jsa=1&amp;sf=0&amp;cf=3&amp;is=0&amp;type=all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15304" cy="378621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err="1" smtClean="0">
                <a:solidFill>
                  <a:srgbClr val="C00000"/>
                </a:solidFill>
              </a:rPr>
              <a:t>Био-психо-социо-духовный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формат реабилитации «7 ступеней к свободе от  зависимостей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429132"/>
            <a:ext cx="7429552" cy="214314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Зав. кафедрой психотерапии и наркологии Казанской государственной медицинской академии – филиала ГБОУ ДПО РМАНПО МЗ РФ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Профессор А.М.Карпов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-142900"/>
            <a:ext cx="9144000" cy="6751638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786813" cy="863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4-й постулат. Структура нормальной психической деятельности едина</a:t>
            </a:r>
          </a:p>
        </p:txBody>
      </p:sp>
      <p:pic>
        <p:nvPicPr>
          <p:cNvPr id="47107" name="Рисунок 28" descr="3ЭТАП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14438"/>
            <a:ext cx="900112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29718" cy="1285860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5 постулат: Механизм и результат любого опьянения един – искажение и разобщение психических функций </a:t>
            </a:r>
          </a:p>
        </p:txBody>
      </p:sp>
      <p:sp>
        <p:nvSpPr>
          <p:cNvPr id="80899" name="Oval 3"/>
          <p:cNvSpPr>
            <a:spLocks noChangeArrowheads="1"/>
          </p:cNvSpPr>
          <p:nvPr/>
        </p:nvSpPr>
        <p:spPr bwMode="auto">
          <a:xfrm>
            <a:off x="2743200" y="2057400"/>
            <a:ext cx="4114800" cy="3886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00" name="Oval 4"/>
          <p:cNvSpPr>
            <a:spLocks noChangeArrowheads="1"/>
          </p:cNvSpPr>
          <p:nvPr/>
        </p:nvSpPr>
        <p:spPr bwMode="auto">
          <a:xfrm>
            <a:off x="3352800" y="2590800"/>
            <a:ext cx="2895600" cy="2743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01" name="Oval 5"/>
          <p:cNvSpPr>
            <a:spLocks noChangeArrowheads="1"/>
          </p:cNvSpPr>
          <p:nvPr/>
        </p:nvSpPr>
        <p:spPr bwMode="auto">
          <a:xfrm>
            <a:off x="3962400" y="3200400"/>
            <a:ext cx="1676400" cy="16002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4267200" y="19812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Times New Roman" pitchFamily="18" charset="0"/>
              </a:rPr>
              <a:t>дух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4114800" y="25908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009900"/>
                </a:solidFill>
                <a:latin typeface="Times New Roman" pitchFamily="18" charset="0"/>
              </a:rPr>
              <a:t>душа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4267200" y="33528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CC3300"/>
                </a:solidFill>
                <a:latin typeface="Times New Roman" pitchFamily="18" charset="0"/>
              </a:rPr>
              <a:t>тело</a:t>
            </a:r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>
            <a:off x="2438400" y="1524000"/>
            <a:ext cx="4078288" cy="3921125"/>
          </a:xfrm>
          <a:prstGeom prst="line">
            <a:avLst/>
          </a:prstGeom>
          <a:noFill/>
          <a:ln w="254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906" name="AutoShape 16"/>
          <p:cNvSpPr>
            <a:spLocks noChangeArrowheads="1"/>
          </p:cNvSpPr>
          <p:nvPr/>
        </p:nvSpPr>
        <p:spPr bwMode="auto">
          <a:xfrm>
            <a:off x="533400" y="2438400"/>
            <a:ext cx="1981200" cy="5334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FF00"/>
                </a:solidFill>
                <a:latin typeface="Times New Roman" pitchFamily="18" charset="0"/>
              </a:rPr>
              <a:t>вв</a:t>
            </a:r>
            <a:r>
              <a:rPr lang="ru-RU" sz="2400">
                <a:latin typeface="Times New Roman" pitchFamily="18" charset="0"/>
              </a:rPr>
              <a:t>восприятие</a:t>
            </a:r>
            <a:endParaRPr lang="ru-RU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0907" name="AutoShape 17"/>
          <p:cNvSpPr>
            <a:spLocks noChangeArrowheads="1"/>
          </p:cNvSpPr>
          <p:nvPr/>
        </p:nvSpPr>
        <p:spPr bwMode="auto">
          <a:xfrm>
            <a:off x="762000" y="4343400"/>
            <a:ext cx="18288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80908" name="Text Box 18"/>
          <p:cNvSpPr txBox="1">
            <a:spLocks noChangeArrowheads="1"/>
          </p:cNvSpPr>
          <p:nvPr/>
        </p:nvSpPr>
        <p:spPr bwMode="auto">
          <a:xfrm>
            <a:off x="838200" y="4419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эмоции</a:t>
            </a:r>
          </a:p>
        </p:txBody>
      </p:sp>
      <p:sp>
        <p:nvSpPr>
          <p:cNvPr id="80909" name="AutoShape 19"/>
          <p:cNvSpPr>
            <a:spLocks noChangeArrowheads="1"/>
          </p:cNvSpPr>
          <p:nvPr/>
        </p:nvSpPr>
        <p:spPr bwMode="auto">
          <a:xfrm>
            <a:off x="3048000" y="5562600"/>
            <a:ext cx="1828800" cy="5334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10" name="AutoShape 20"/>
          <p:cNvSpPr>
            <a:spLocks noChangeArrowheads="1"/>
          </p:cNvSpPr>
          <p:nvPr/>
        </p:nvSpPr>
        <p:spPr bwMode="auto">
          <a:xfrm>
            <a:off x="5943600" y="5867400"/>
            <a:ext cx="17526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11" name="AutoShape 21"/>
          <p:cNvSpPr>
            <a:spLocks noChangeArrowheads="1"/>
          </p:cNvSpPr>
          <p:nvPr/>
        </p:nvSpPr>
        <p:spPr bwMode="auto">
          <a:xfrm>
            <a:off x="7391400" y="4191000"/>
            <a:ext cx="14478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12" name="AutoShape 22"/>
          <p:cNvSpPr>
            <a:spLocks noChangeArrowheads="1"/>
          </p:cNvSpPr>
          <p:nvPr/>
        </p:nvSpPr>
        <p:spPr bwMode="auto">
          <a:xfrm>
            <a:off x="6781800" y="2514600"/>
            <a:ext cx="20574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13" name="AutoShape 23"/>
          <p:cNvSpPr>
            <a:spLocks noChangeArrowheads="1"/>
          </p:cNvSpPr>
          <p:nvPr/>
        </p:nvSpPr>
        <p:spPr bwMode="auto">
          <a:xfrm>
            <a:off x="3810000" y="1447800"/>
            <a:ext cx="2133600" cy="5334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14" name="Text Box 24"/>
          <p:cNvSpPr txBox="1">
            <a:spLocks noChangeArrowheads="1"/>
          </p:cNvSpPr>
          <p:nvPr/>
        </p:nvSpPr>
        <p:spPr bwMode="auto">
          <a:xfrm>
            <a:off x="4114800" y="1447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сознание</a:t>
            </a:r>
          </a:p>
        </p:txBody>
      </p:sp>
      <p:sp>
        <p:nvSpPr>
          <p:cNvPr id="80915" name="Text Box 25"/>
          <p:cNvSpPr txBox="1">
            <a:spLocks noChangeArrowheads="1"/>
          </p:cNvSpPr>
          <p:nvPr/>
        </p:nvSpPr>
        <p:spPr bwMode="auto">
          <a:xfrm>
            <a:off x="7010400" y="2590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интеллект</a:t>
            </a:r>
          </a:p>
        </p:txBody>
      </p:sp>
      <p:sp>
        <p:nvSpPr>
          <p:cNvPr id="80916" name="Text Box 26"/>
          <p:cNvSpPr txBox="1">
            <a:spLocks noChangeArrowheads="1"/>
          </p:cNvSpPr>
          <p:nvPr/>
        </p:nvSpPr>
        <p:spPr bwMode="auto">
          <a:xfrm>
            <a:off x="7467600" y="4267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память</a:t>
            </a:r>
          </a:p>
        </p:txBody>
      </p:sp>
      <p:sp>
        <p:nvSpPr>
          <p:cNvPr id="80917" name="Text Box 27"/>
          <p:cNvSpPr txBox="1">
            <a:spLocks noChangeArrowheads="1"/>
          </p:cNvSpPr>
          <p:nvPr/>
        </p:nvSpPr>
        <p:spPr bwMode="auto">
          <a:xfrm>
            <a:off x="6019800" y="5943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мышление</a:t>
            </a:r>
          </a:p>
        </p:txBody>
      </p:sp>
      <p:sp>
        <p:nvSpPr>
          <p:cNvPr id="80918" name="Text Box 28"/>
          <p:cNvSpPr txBox="1">
            <a:spLocks noChangeArrowheads="1"/>
          </p:cNvSpPr>
          <p:nvPr/>
        </p:nvSpPr>
        <p:spPr bwMode="auto">
          <a:xfrm>
            <a:off x="3505200" y="5562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воля</a:t>
            </a:r>
          </a:p>
        </p:txBody>
      </p:sp>
      <p:sp>
        <p:nvSpPr>
          <p:cNvPr id="80919" name="Line 30"/>
          <p:cNvSpPr>
            <a:spLocks noChangeShapeType="1"/>
          </p:cNvSpPr>
          <p:nvPr/>
        </p:nvSpPr>
        <p:spPr bwMode="auto">
          <a:xfrm flipH="1">
            <a:off x="2124075" y="1700213"/>
            <a:ext cx="4968875" cy="4537075"/>
          </a:xfrm>
          <a:prstGeom prst="line">
            <a:avLst/>
          </a:prstGeom>
          <a:noFill/>
          <a:ln w="254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920" name="Line 31"/>
          <p:cNvSpPr>
            <a:spLocks noChangeShapeType="1"/>
          </p:cNvSpPr>
          <p:nvPr/>
        </p:nvSpPr>
        <p:spPr bwMode="auto">
          <a:xfrm flipV="1">
            <a:off x="684213" y="3789363"/>
            <a:ext cx="7488237" cy="71437"/>
          </a:xfrm>
          <a:prstGeom prst="line">
            <a:avLst/>
          </a:prstGeom>
          <a:noFill/>
          <a:ln w="254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921" name="Line 32"/>
          <p:cNvSpPr>
            <a:spLocks noChangeShapeType="1"/>
          </p:cNvSpPr>
          <p:nvPr/>
        </p:nvSpPr>
        <p:spPr bwMode="auto">
          <a:xfrm>
            <a:off x="4787900" y="3789363"/>
            <a:ext cx="360363" cy="2447925"/>
          </a:xfrm>
          <a:prstGeom prst="line">
            <a:avLst/>
          </a:prstGeom>
          <a:noFill/>
          <a:ln w="254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922" name="Text Box 33"/>
          <p:cNvSpPr txBox="1">
            <a:spLocks noChangeArrowheads="1"/>
          </p:cNvSpPr>
          <p:nvPr/>
        </p:nvSpPr>
        <p:spPr bwMode="auto">
          <a:xfrm>
            <a:off x="304800" y="61722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3200" u="sng" dirty="0" err="1">
                <a:solidFill>
                  <a:srgbClr val="FF0000"/>
                </a:solidFill>
              </a:rPr>
              <a:t>шизофренизация</a:t>
            </a:r>
            <a:endParaRPr lang="ru-RU" sz="32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472518" cy="11319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1-я ступень -  Преодоление </a:t>
            </a:r>
            <a:r>
              <a:rPr lang="ru-RU" b="1" dirty="0" err="1" smtClean="0">
                <a:solidFill>
                  <a:srgbClr val="C00000"/>
                </a:solidFill>
              </a:rPr>
              <a:t>анозогнозии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429684" cy="521497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Для преодоления </a:t>
            </a:r>
            <a:r>
              <a:rPr lang="ru-RU" b="1" dirty="0" err="1" smtClean="0"/>
              <a:t>анозогнозии</a:t>
            </a:r>
            <a:r>
              <a:rPr lang="ru-RU" b="1" dirty="0" smtClean="0"/>
              <a:t> используются </a:t>
            </a:r>
            <a:r>
              <a:rPr lang="ru-RU" b="1" dirty="0" smtClean="0">
                <a:solidFill>
                  <a:srgbClr val="C00000"/>
                </a:solidFill>
              </a:rPr>
              <a:t>общепризнанная методика систематического повторного объяснения причинно-следственных связей </a:t>
            </a:r>
            <a:r>
              <a:rPr lang="ru-RU" b="1" dirty="0" smtClean="0"/>
              <a:t>между актуальными неприятностями и употреблением ПАВ.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Активируется самосознание.</a:t>
            </a:r>
          </a:p>
          <a:p>
            <a:r>
              <a:rPr lang="ru-RU" b="1" dirty="0" smtClean="0"/>
              <a:t>Достигается способность </a:t>
            </a:r>
            <a:r>
              <a:rPr lang="ru-RU" b="1" dirty="0" smtClean="0">
                <a:solidFill>
                  <a:srgbClr val="C00000"/>
                </a:solidFill>
              </a:rPr>
              <a:t>осознавать различия в себе прежнем (здоровом) и в настоящем - зависимом 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6874" cy="121444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2 ступень - Разделение личности зависимого на 2 части - здоровую и зависимую </a:t>
            </a:r>
            <a:r>
              <a:rPr lang="ru-RU" sz="3600" b="1" dirty="0" err="1" smtClean="0">
                <a:solidFill>
                  <a:srgbClr val="C00000"/>
                </a:solidFill>
              </a:rPr>
              <a:t>субличности</a:t>
            </a:r>
            <a:r>
              <a:rPr lang="ru-RU" sz="3600" b="1" dirty="0" smtClean="0">
                <a:solidFill>
                  <a:srgbClr val="FF0000"/>
                </a:solidFill>
              </a:rPr>
              <a:t>.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5072098"/>
          </a:xfrm>
        </p:spPr>
        <p:txBody>
          <a:bodyPr>
            <a:normAutofit/>
          </a:bodyPr>
          <a:lstStyle/>
          <a:p>
            <a:r>
              <a:rPr lang="ru-RU" b="1" dirty="0" smtClean="0"/>
              <a:t>Методика, описана </a:t>
            </a:r>
            <a:r>
              <a:rPr lang="ru-RU" b="1" dirty="0" err="1" smtClean="0"/>
              <a:t>Ю.В.Валентиком</a:t>
            </a:r>
            <a:r>
              <a:rPr lang="ru-RU" b="1" dirty="0" smtClean="0"/>
              <a:t>  и др. </a:t>
            </a:r>
            <a:endParaRPr lang="ru-RU" b="1" dirty="0" smtClean="0"/>
          </a:p>
          <a:p>
            <a:r>
              <a:rPr lang="ru-RU" b="1" dirty="0" smtClean="0"/>
              <a:t>Зависимые, как и здоровые, имеют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потребность в высокой самооценке. </a:t>
            </a:r>
          </a:p>
          <a:p>
            <a:r>
              <a:rPr lang="ru-RU" b="1" dirty="0" smtClean="0"/>
              <a:t>Употребление ПАВ они осознают как неотъемлемую и </a:t>
            </a:r>
            <a:r>
              <a:rPr lang="ru-RU" b="1" dirty="0" smtClean="0">
                <a:solidFill>
                  <a:srgbClr val="C00000"/>
                </a:solidFill>
              </a:rPr>
              <a:t>лучшую часть своей жизни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Присоединяемся</a:t>
            </a:r>
            <a:r>
              <a:rPr lang="ru-RU" b="1" dirty="0" smtClean="0"/>
              <a:t> к пациентам, соглашаемся с ними в том, что </a:t>
            </a:r>
            <a:r>
              <a:rPr lang="ru-RU" b="1" dirty="0" smtClean="0">
                <a:solidFill>
                  <a:srgbClr val="C00000"/>
                </a:solidFill>
              </a:rPr>
              <a:t>они имеют много достоинств</a:t>
            </a:r>
            <a:r>
              <a:rPr lang="ru-RU" b="1" dirty="0" smtClean="0"/>
              <a:t>,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   но проявляются они только </a:t>
            </a:r>
            <a:r>
              <a:rPr lang="ru-RU" b="1" dirty="0" smtClean="0">
                <a:solidFill>
                  <a:srgbClr val="C00000"/>
                </a:solidFill>
              </a:rPr>
              <a:t>в </a:t>
            </a:r>
            <a:r>
              <a:rPr lang="ru-RU" b="1" dirty="0" smtClean="0">
                <a:solidFill>
                  <a:srgbClr val="C00000"/>
                </a:solidFill>
              </a:rPr>
              <a:t>трезвом состоянии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35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C00000"/>
                </a:solidFill>
              </a:rPr>
              <a:t>3 </a:t>
            </a:r>
            <a:r>
              <a:rPr lang="ru-RU" sz="4000" b="1" dirty="0" err="1" smtClean="0">
                <a:solidFill>
                  <a:srgbClr val="C00000"/>
                </a:solidFill>
              </a:rPr>
              <a:t>ступень.Конфронтация</a:t>
            </a:r>
            <a:r>
              <a:rPr lang="ru-RU" sz="4000" b="1" dirty="0" smtClean="0">
                <a:solidFill>
                  <a:srgbClr val="C00000"/>
                </a:solidFill>
              </a:rPr>
              <a:t> между здоровой и зависимой </a:t>
            </a:r>
            <a:r>
              <a:rPr lang="ru-RU" sz="4000" b="1" dirty="0" err="1" smtClean="0">
                <a:solidFill>
                  <a:srgbClr val="C00000"/>
                </a:solidFill>
              </a:rPr>
              <a:t>субличностями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9720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Присоединяемся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к пациенту и соглашаемся с том, что в жизни </a:t>
            </a:r>
            <a:r>
              <a:rPr lang="ru-RU" b="1" dirty="0" smtClean="0">
                <a:solidFill>
                  <a:srgbClr val="C00000"/>
                </a:solidFill>
              </a:rPr>
              <a:t>нужны удовольствия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Объясняем причину и  содержание удовольствий:   они эволюционно сформировались как «награда» </a:t>
            </a:r>
            <a:r>
              <a:rPr lang="ru-RU" b="1" dirty="0" smtClean="0"/>
              <a:t>за те формы поведения, которые </a:t>
            </a:r>
            <a:r>
              <a:rPr lang="ru-RU" b="1" dirty="0" smtClean="0">
                <a:solidFill>
                  <a:srgbClr val="C00000"/>
                </a:solidFill>
              </a:rPr>
              <a:t>полезны человеку и обществу</a:t>
            </a:r>
            <a:r>
              <a:rPr lang="ru-RU" b="1" dirty="0" smtClean="0"/>
              <a:t>, которые укрепляют здоровье.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2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9999" cy="6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5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064" y="209116"/>
            <a:ext cx="8532340" cy="639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3. Разводим нормальные удовольствия от искусственных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500066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Стремление к удовольствиям </a:t>
            </a:r>
            <a:r>
              <a:rPr lang="ru-RU" b="1" dirty="0" smtClean="0">
                <a:solidFill>
                  <a:srgbClr val="FF0000"/>
                </a:solidFill>
              </a:rPr>
              <a:t>- </a:t>
            </a:r>
            <a:r>
              <a:rPr lang="ru-RU" b="1" dirty="0" smtClean="0"/>
              <a:t>основной мотив алкоголизации, наркотизации, игр и др. зависимостей </a:t>
            </a:r>
          </a:p>
          <a:p>
            <a:r>
              <a:rPr lang="ru-RU" b="1" dirty="0" smtClean="0"/>
              <a:t>Объясняем психофизиологические механизмы </a:t>
            </a:r>
            <a:r>
              <a:rPr lang="ru-RU" b="1" dirty="0" smtClean="0">
                <a:solidFill>
                  <a:srgbClr val="C00000"/>
                </a:solidFill>
              </a:rPr>
              <a:t>удовольствия как результата  </a:t>
            </a:r>
            <a:r>
              <a:rPr lang="ru-RU" b="1" dirty="0" smtClean="0"/>
              <a:t>удовлетворения потребностей человека</a:t>
            </a:r>
          </a:p>
          <a:p>
            <a:r>
              <a:rPr lang="ru-RU" b="1" dirty="0" smtClean="0"/>
              <a:t> Удовольствия от приема ПАВ достигаются по </a:t>
            </a:r>
            <a:r>
              <a:rPr lang="ru-RU" b="1" dirty="0" smtClean="0">
                <a:solidFill>
                  <a:srgbClr val="C00000"/>
                </a:solidFill>
              </a:rPr>
              <a:t>принципиально другому механизму </a:t>
            </a:r>
            <a:r>
              <a:rPr lang="ru-RU" b="1" dirty="0" smtClean="0"/>
              <a:t>– они отделяют результат от процесса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(греха </a:t>
            </a:r>
            <a:r>
              <a:rPr lang="ru-RU" b="1" i="1" dirty="0" err="1" smtClean="0">
                <a:solidFill>
                  <a:srgbClr val="C00000"/>
                </a:solidFill>
              </a:rPr>
              <a:t>самоубиения</a:t>
            </a:r>
            <a:r>
              <a:rPr lang="ru-RU" b="1" i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Добиваемся осознания неадекватности </a:t>
            </a:r>
            <a:r>
              <a:rPr lang="ru-RU" b="1" dirty="0" smtClean="0"/>
              <a:t>использования ПАВ для удовольствий и формирования </a:t>
            </a:r>
            <a:r>
              <a:rPr lang="ru-RU" b="1" dirty="0" smtClean="0">
                <a:solidFill>
                  <a:srgbClr val="C00000"/>
                </a:solidFill>
              </a:rPr>
              <a:t>протеста</a:t>
            </a:r>
            <a:r>
              <a:rPr lang="ru-RU" b="1" dirty="0" smtClean="0"/>
              <a:t> против такого обмана</a:t>
            </a:r>
          </a:p>
          <a:p>
            <a:r>
              <a:rPr lang="ru-RU" b="1" dirty="0" smtClean="0"/>
              <a:t>расширяем протест </a:t>
            </a:r>
            <a:r>
              <a:rPr lang="ru-RU" b="1" dirty="0" smtClean="0">
                <a:solidFill>
                  <a:srgbClr val="C00000"/>
                </a:solidFill>
              </a:rPr>
              <a:t>с личного до патриотического 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7145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Формируем убежденность  </a:t>
            </a:r>
            <a:r>
              <a:rPr lang="ru-RU" b="1" dirty="0" smtClean="0">
                <a:solidFill>
                  <a:srgbClr val="C00000"/>
                </a:solidFill>
              </a:rPr>
              <a:t>в том, что все опьянения противоречат жизненным интересам человека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286808" cy="39544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/>
              <a:t>Антагонизм на уровне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Биологических</a:t>
            </a:r>
            <a:r>
              <a:rPr lang="ru-RU" b="1" dirty="0" smtClean="0"/>
              <a:t> потребностей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Социальных</a:t>
            </a:r>
            <a:r>
              <a:rPr lang="ru-RU" b="1" dirty="0" smtClean="0"/>
              <a:t> потребностей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Психологических</a:t>
            </a:r>
            <a:r>
              <a:rPr lang="ru-RU" b="1" dirty="0" smtClean="0"/>
              <a:t> потребностей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Духовных</a:t>
            </a:r>
            <a:r>
              <a:rPr lang="ru-RU" b="1" dirty="0" smtClean="0"/>
              <a:t> потребностей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Формируем  протест против всех форм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саморазрушения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29684" cy="15001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Запрос на обновление стратегий  освобождения от зависимостей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9001156" cy="507209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    Новые программы должны  </a:t>
            </a:r>
            <a:r>
              <a:rPr lang="ru-RU" b="1" dirty="0" smtClean="0">
                <a:solidFill>
                  <a:srgbClr val="C00000"/>
                </a:solidFill>
              </a:rPr>
              <a:t>отвечать запросам современников </a:t>
            </a:r>
            <a:r>
              <a:rPr lang="ru-RU" b="1" dirty="0" smtClean="0">
                <a:solidFill>
                  <a:srgbClr val="FF0000"/>
                </a:solidFill>
              </a:rPr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идеологическим</a:t>
            </a:r>
            <a:r>
              <a:rPr lang="ru-RU" b="1" dirty="0" smtClean="0"/>
              <a:t>, нравственным, </a:t>
            </a:r>
            <a:r>
              <a:rPr lang="ru-RU" b="1" dirty="0" smtClean="0"/>
              <a:t>психологическим и </a:t>
            </a:r>
            <a:r>
              <a:rPr lang="ru-RU" b="1" dirty="0" smtClean="0"/>
              <a:t>др.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/>
              <a:t>         Новые программы должны отражать </a:t>
            </a:r>
            <a:r>
              <a:rPr lang="ru-RU" b="1" dirty="0" smtClean="0">
                <a:solidFill>
                  <a:srgbClr val="C00000"/>
                </a:solidFill>
              </a:rPr>
              <a:t>современные достижения наук, изучающих зависимости </a:t>
            </a:r>
            <a:r>
              <a:rPr lang="ru-RU" b="1" dirty="0" smtClean="0">
                <a:solidFill>
                  <a:srgbClr val="FF0000"/>
                </a:solidFill>
              </a:rPr>
              <a:t>- </a:t>
            </a:r>
            <a:r>
              <a:rPr lang="ru-RU" b="1" dirty="0" smtClean="0"/>
              <a:t>психологии, психиатрии, наркологии, психотерапии, нейрофизиологии, фармакологии, социологии и др.</a:t>
            </a:r>
          </a:p>
          <a:p>
            <a:pPr algn="ctr">
              <a:buNone/>
            </a:pPr>
            <a:r>
              <a:rPr lang="ru-RU" sz="3500" b="1" dirty="0" smtClean="0">
                <a:solidFill>
                  <a:srgbClr val="FF0000"/>
                </a:solidFill>
              </a:rPr>
              <a:t>     </a:t>
            </a:r>
            <a:r>
              <a:rPr lang="ru-RU" sz="3500" b="1" dirty="0" smtClean="0">
                <a:solidFill>
                  <a:srgbClr val="C00000"/>
                </a:solidFill>
              </a:rPr>
              <a:t>Нужна своя государственная  идеология!!!,</a:t>
            </a:r>
            <a:r>
              <a:rPr lang="ru-RU" sz="3500" b="1" dirty="0" smtClean="0"/>
              <a:t> </a:t>
            </a:r>
          </a:p>
          <a:p>
            <a:pPr algn="ctr">
              <a:buNone/>
            </a:pPr>
            <a:r>
              <a:rPr lang="ru-RU" sz="3500" b="1" dirty="0" smtClean="0"/>
              <a:t>Если нет своей, то навяжут чужую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15436" cy="127478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4 ступень </a:t>
            </a:r>
            <a:r>
              <a:rPr lang="ru-RU" sz="3600" b="1" dirty="0" smtClean="0">
                <a:solidFill>
                  <a:srgbClr val="C00000"/>
                </a:solidFill>
              </a:rPr>
              <a:t>- </a:t>
            </a:r>
            <a:r>
              <a:rPr lang="ru-RU" sz="4000" b="1" dirty="0" smtClean="0">
                <a:solidFill>
                  <a:srgbClr val="C00000"/>
                </a:solidFill>
              </a:rPr>
              <a:t>усиление </a:t>
            </a:r>
            <a:r>
              <a:rPr lang="ru-RU" b="1" dirty="0" smtClean="0">
                <a:solidFill>
                  <a:srgbClr val="C00000"/>
                </a:solidFill>
              </a:rPr>
              <a:t>и развитие здоровой части личности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643998" cy="528641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Объясняем, что человек </a:t>
            </a:r>
            <a:r>
              <a:rPr lang="ru-RU" b="1" dirty="0" smtClean="0">
                <a:solidFill>
                  <a:srgbClr val="C00000"/>
                </a:solidFill>
              </a:rPr>
              <a:t>может меняться по своему выбору: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развивать </a:t>
            </a:r>
            <a:r>
              <a:rPr lang="ru-RU" b="1" dirty="0" smtClean="0"/>
              <a:t>свою физическую силу, выносливость, ум, память, волю и др.</a:t>
            </a:r>
          </a:p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усваивать новые знания и навыки</a:t>
            </a:r>
            <a:r>
              <a:rPr lang="ru-RU" b="1" dirty="0" smtClean="0"/>
              <a:t>, получать  профессию, добиваться успехов в учебе, труде, творчестве, спорте, увлечениях</a:t>
            </a:r>
          </a:p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Все это доступно и бесплатно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r>
              <a:rPr lang="ru-RU" b="1" dirty="0" smtClean="0"/>
              <a:t> алгоритм управления своим развитием известен - адаптация и </a:t>
            </a:r>
            <a:r>
              <a:rPr lang="ru-RU" b="1" dirty="0" err="1" smtClean="0"/>
              <a:t>саногенез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                                            вещество             Нагрузка – гормон – ген – фермент  &lt;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                                            процесс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/>
              <a:t>Это формирует оптимизм</a:t>
            </a:r>
            <a:endParaRPr lang="ru-R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74638"/>
            <a:ext cx="8715404" cy="6226196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C00000"/>
                </a:solidFill>
              </a:rPr>
              <a:t>Пятая </a:t>
            </a:r>
            <a:r>
              <a:rPr lang="ru-RU" sz="4900" b="1" dirty="0" smtClean="0">
                <a:solidFill>
                  <a:srgbClr val="C00000"/>
                </a:solidFill>
              </a:rPr>
              <a:t>ступень</a:t>
            </a:r>
            <a:r>
              <a:rPr lang="ru-RU" sz="4900" b="1" dirty="0" smtClean="0">
                <a:solidFill>
                  <a:srgbClr val="C00000"/>
                </a:solidFill>
              </a:rPr>
              <a:t>. </a:t>
            </a:r>
            <a:r>
              <a:rPr lang="ru-RU" sz="4900" b="1" dirty="0" smtClean="0">
                <a:solidFill>
                  <a:srgbClr val="C00000"/>
                </a:solidFill>
              </a:rPr>
              <a:t>Обучение </a:t>
            </a:r>
            <a:r>
              <a:rPr lang="ru-RU" b="1" dirty="0" smtClean="0">
                <a:solidFill>
                  <a:srgbClr val="C00000"/>
                </a:solidFill>
              </a:rPr>
              <a:t>навыку различать свои интересы от чужих,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5300" b="1" dirty="0" smtClean="0">
                <a:solidFill>
                  <a:srgbClr val="C00000"/>
                </a:solidFill>
              </a:rPr>
              <a:t>навязанных.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на уровне информационных, </a:t>
            </a:r>
            <a:r>
              <a:rPr lang="ru-RU" sz="4000" b="1" dirty="0" smtClean="0">
                <a:solidFill>
                  <a:srgbClr val="C00000"/>
                </a:solidFill>
              </a:rPr>
              <a:t>нейрофизиологических, психологических </a:t>
            </a:r>
            <a:r>
              <a:rPr lang="ru-RU" sz="4000" b="1" dirty="0" smtClean="0"/>
              <a:t>и социальных воздействий </a:t>
            </a:r>
            <a:br>
              <a:rPr lang="ru-RU" sz="4000" b="1" dirty="0" smtClean="0"/>
            </a:br>
            <a:r>
              <a:rPr lang="ru-RU" sz="4000" b="1" dirty="0" smtClean="0"/>
              <a:t>Мотивация к их пониманию и разработке 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дифференцированной профилактики, психотерапии и реабилитации 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5. Человек разумный – нейрофизиологический аспект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501122" cy="500066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Должен </a:t>
            </a:r>
            <a:r>
              <a:rPr lang="ru-RU" b="1" dirty="0" smtClean="0">
                <a:solidFill>
                  <a:srgbClr val="C00000"/>
                </a:solidFill>
              </a:rPr>
              <a:t>применять разум </a:t>
            </a:r>
            <a:r>
              <a:rPr lang="ru-RU" b="1" dirty="0" smtClean="0"/>
              <a:t>не только в учебе, работе,   но и </a:t>
            </a:r>
            <a:r>
              <a:rPr lang="ru-RU" b="1" dirty="0" smtClean="0">
                <a:solidFill>
                  <a:srgbClr val="C00000"/>
                </a:solidFill>
              </a:rPr>
              <a:t>не терять </a:t>
            </a:r>
            <a:r>
              <a:rPr lang="ru-RU" b="1" dirty="0" smtClean="0"/>
              <a:t>его на отдыхе</a:t>
            </a:r>
          </a:p>
          <a:p>
            <a:r>
              <a:rPr lang="ru-RU" b="1" dirty="0" smtClean="0"/>
              <a:t> Должен </a:t>
            </a:r>
            <a:r>
              <a:rPr lang="ru-RU" b="1" dirty="0" smtClean="0">
                <a:solidFill>
                  <a:srgbClr val="C00000"/>
                </a:solidFill>
              </a:rPr>
              <a:t>различать</a:t>
            </a:r>
            <a:r>
              <a:rPr lang="ru-RU" b="1" dirty="0" smtClean="0"/>
              <a:t> в элементах внешнего и внутреннего мира </a:t>
            </a:r>
            <a:r>
              <a:rPr lang="ru-RU" b="1" dirty="0" smtClean="0">
                <a:solidFill>
                  <a:srgbClr val="C00000"/>
                </a:solidFill>
              </a:rPr>
              <a:t>полезное от вредного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</a:p>
          <a:p>
            <a:r>
              <a:rPr lang="ru-RU" b="1" dirty="0" smtClean="0"/>
              <a:t>Для этого нужно чтобы </a:t>
            </a:r>
            <a:r>
              <a:rPr lang="ru-RU" b="1" dirty="0" smtClean="0">
                <a:solidFill>
                  <a:srgbClr val="C00000"/>
                </a:solidFill>
              </a:rPr>
              <a:t>нормально работал головной мозг</a:t>
            </a:r>
          </a:p>
          <a:p>
            <a:r>
              <a:rPr lang="ru-RU" b="1" dirty="0" smtClean="0"/>
              <a:t>чтобы восстановилось </a:t>
            </a:r>
            <a:r>
              <a:rPr lang="ru-RU" b="1" dirty="0" smtClean="0">
                <a:solidFill>
                  <a:srgbClr val="C00000"/>
                </a:solidFill>
              </a:rPr>
              <a:t>единство</a:t>
            </a:r>
            <a:r>
              <a:rPr lang="ru-RU" b="1" dirty="0" smtClean="0"/>
              <a:t> в работе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коры и подкорки, левого и правого полушарий.  </a:t>
            </a:r>
          </a:p>
          <a:p>
            <a:r>
              <a:rPr lang="ru-RU" b="1" dirty="0" smtClean="0"/>
              <a:t>Это основное условие достижения успеха и  сохранения здоровья людей и страны 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142873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+mn-lt"/>
              </a:rPr>
              <a:t> Единство коры и подкорки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58742" y="1741113"/>
            <a:ext cx="4588586" cy="4259655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5991907"/>
            <a:ext cx="9144000" cy="857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00744"/>
            <a:ext cx="87923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7121" y="5991907"/>
            <a:ext cx="1356879" cy="86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28794" y="6134783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ГБОУ ДПО «Казанская государственная медицинская академия Минздрава России»</a:t>
            </a: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2714620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Лимбическая</a:t>
            </a:r>
            <a:r>
              <a:rPr lang="ru-RU" sz="2400" b="1" dirty="0" smtClean="0">
                <a:solidFill>
                  <a:srgbClr val="002060"/>
                </a:solidFill>
              </a:rPr>
              <a:t> система -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Подкорка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0826" y="4143380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Префронтальная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кора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1357298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ru-RU" b="1" dirty="0" smtClean="0">
                <a:solidFill>
                  <a:srgbClr val="FF0000"/>
                </a:solidFill>
                <a:latin typeface="+mn-lt"/>
                <a:cs typeface="Aharoni" pitchFamily="2" charset="-79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+mn-lt"/>
                <a:cs typeface="Aharoni" pitchFamily="2" charset="-79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  <a:cs typeface="Aharoni" pitchFamily="2" charset="-79"/>
              </a:rPr>
              <a:t>Кора головного мозга отвечает за</a:t>
            </a:r>
            <a:r>
              <a:rPr lang="ru-RU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68" cy="5357828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</a:t>
            </a:r>
            <a:r>
              <a:rPr lang="ru-RU" b="1" dirty="0" smtClean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FF0000"/>
                </a:solidFill>
              </a:rPr>
              <a:t>ознанный </a:t>
            </a:r>
            <a:r>
              <a:rPr lang="ru-RU" b="1" dirty="0" smtClean="0">
                <a:solidFill>
                  <a:srgbClr val="FF0000"/>
                </a:solidFill>
              </a:rPr>
              <a:t>выбор: </a:t>
            </a:r>
            <a:r>
              <a:rPr lang="ru-RU" b="1" dirty="0" smtClean="0"/>
              <a:t>Управление, планирование, принятие решений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прогнозирование последствий</a:t>
            </a: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контроль </a:t>
            </a:r>
            <a:r>
              <a:rPr lang="ru-RU" b="1" dirty="0" smtClean="0"/>
              <a:t>над </a:t>
            </a:r>
            <a:r>
              <a:rPr lang="ru-RU" b="1" dirty="0" smtClean="0">
                <a:solidFill>
                  <a:srgbClr val="FF0000"/>
                </a:solidFill>
              </a:rPr>
              <a:t>эмоциями и желаниями: </a:t>
            </a:r>
            <a:r>
              <a:rPr lang="ru-RU" b="1" dirty="0" smtClean="0"/>
              <a:t> влечениями и </a:t>
            </a:r>
            <a:r>
              <a:rPr lang="ru-RU" b="1" dirty="0" smtClean="0"/>
              <a:t>соблазнами</a:t>
            </a: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контроль над импульсивностью </a:t>
            </a:r>
            <a:r>
              <a:rPr lang="ru-RU" b="1" dirty="0" smtClean="0"/>
              <a:t>поступков </a:t>
            </a:r>
            <a:r>
              <a:rPr lang="ru-RU" b="1" dirty="0" smtClean="0"/>
              <a:t>–</a:t>
            </a:r>
          </a:p>
          <a:p>
            <a:pPr>
              <a:defRPr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способность соблюдать дисциплину и законы </a:t>
            </a:r>
          </a:p>
          <a:p>
            <a:pPr>
              <a:defRPr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организованность</a:t>
            </a:r>
            <a:r>
              <a:rPr lang="ru-RU" b="1" dirty="0" smtClean="0"/>
              <a:t>, социальные знания, быть членом семьи, команды, взаимодействовать </a:t>
            </a: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способность отличать друзей от врагов</a:t>
            </a:r>
            <a:r>
              <a:rPr lang="ru-RU" b="1" dirty="0" smtClean="0"/>
              <a:t>, ориентироваться в отношениях. </a:t>
            </a:r>
          </a:p>
          <a:p>
            <a:pPr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         За эффективность </a:t>
            </a:r>
            <a:r>
              <a:rPr lang="ru-RU" b="1" dirty="0" smtClean="0">
                <a:solidFill>
                  <a:srgbClr val="FF0000"/>
                </a:solidFill>
              </a:rPr>
              <a:t>профилактики и реабилитации  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b="1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2033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5. Широко применяются технологии блокирования корковых функций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507209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Образовательные</a:t>
            </a:r>
            <a:r>
              <a:rPr lang="ru-RU" b="1" dirty="0" smtClean="0"/>
              <a:t> – реформа, фрагментарность знаний, тестирование, отрыв от реальности..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Воспитательные</a:t>
            </a:r>
            <a:r>
              <a:rPr lang="ru-RU" b="1" dirty="0" smtClean="0"/>
              <a:t> - упрощение жизни до личного, квалифицированного </a:t>
            </a:r>
            <a:r>
              <a:rPr lang="ru-RU" b="1" dirty="0" err="1" smtClean="0"/>
              <a:t>потребительства</a:t>
            </a:r>
            <a:r>
              <a:rPr lang="ru-RU" b="1" dirty="0" smtClean="0"/>
              <a:t>, индивидуализм, эгоизм, эгоцентризм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Деидеологизация</a:t>
            </a:r>
            <a:r>
              <a:rPr lang="ru-RU" b="1" dirty="0" smtClean="0"/>
              <a:t> – либерализация, свобода от морали, ответственности, демократия, рынок 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Депатриотизация</a:t>
            </a:r>
            <a:r>
              <a:rPr lang="ru-RU" b="1" dirty="0" smtClean="0"/>
              <a:t> - игнорирование предков, их заслуг, труда, опыта. Переписывание истории. Эмиграция туда где лучше</a:t>
            </a:r>
          </a:p>
          <a:p>
            <a:pPr>
              <a:buNone/>
            </a:pPr>
            <a:r>
              <a:rPr lang="ru-RU" b="1" dirty="0" smtClean="0"/>
              <a:t>    Игнорирование потомков – как они будут жить, какими ресурсами обладать, 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</a:rPr>
              <a:t>Декортикация и </a:t>
            </a:r>
            <a:r>
              <a:rPr lang="ru-RU" dirty="0" err="1" smtClean="0">
                <a:solidFill>
                  <a:srgbClr val="C00000"/>
                </a:solidFill>
              </a:rPr>
              <a:t>дебилизация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4" name="Содержимое 3" descr="0007-002-Prodolgovatyj-mozg1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1557338"/>
            <a:ext cx="4868863" cy="1347787"/>
          </a:xfrm>
        </p:spPr>
      </p:pic>
      <p:pic>
        <p:nvPicPr>
          <p:cNvPr id="16388" name="Рисунок 4" descr="0007-002-Prodolgovatyj-mozg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924175"/>
            <a:ext cx="486886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2.5E-6 -0.0419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715436" cy="10715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+mn-lt"/>
              </a:rPr>
              <a:t>5.Умение различать направленность  воздействий на подкорку 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285750" y="1285875"/>
            <a:ext cx="8643938" cy="514350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 </a:t>
            </a:r>
            <a:r>
              <a:rPr lang="ru-RU" b="1" dirty="0" smtClean="0"/>
              <a:t>Она регулирует </a:t>
            </a:r>
            <a:r>
              <a:rPr lang="ru-RU" b="1" dirty="0" smtClean="0">
                <a:solidFill>
                  <a:srgbClr val="FF0000"/>
                </a:solidFill>
              </a:rPr>
              <a:t>эмоциональное, инстинктивное, пищевое, половое и социальное  поведение</a:t>
            </a:r>
          </a:p>
          <a:p>
            <a:r>
              <a:rPr lang="ru-RU" b="1" dirty="0" smtClean="0"/>
              <a:t>Сон - бодрствование </a:t>
            </a:r>
          </a:p>
          <a:p>
            <a:r>
              <a:rPr lang="ru-RU" b="1" dirty="0" smtClean="0"/>
              <a:t>функции внутренних органов</a:t>
            </a:r>
          </a:p>
          <a:p>
            <a:r>
              <a:rPr lang="ru-RU" b="1" dirty="0" smtClean="0"/>
              <a:t>Активизируется гормонами в период полового созревания </a:t>
            </a:r>
            <a:r>
              <a:rPr lang="ru-RU" b="1" dirty="0" smtClean="0">
                <a:solidFill>
                  <a:srgbClr val="FF0000"/>
                </a:solidFill>
              </a:rPr>
              <a:t>(10-12 лет)</a:t>
            </a:r>
          </a:p>
          <a:p>
            <a:r>
              <a:rPr lang="ru-RU" b="1" dirty="0" smtClean="0"/>
              <a:t>Сложность подросткового возраста имеет психофизиологические причины –  </a:t>
            </a:r>
            <a:r>
              <a:rPr lang="ru-RU" b="1" dirty="0" smtClean="0">
                <a:solidFill>
                  <a:srgbClr val="FF0000"/>
                </a:solidFill>
              </a:rPr>
              <a:t>активность подкорки выше, а коры ниже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2747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5. Активация подкорки. Конкуренция коре, воспитанию и образованию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643998" cy="507209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Телепродукция</a:t>
            </a:r>
            <a:r>
              <a:rPr lang="ru-RU" b="1" dirty="0" smtClean="0"/>
              <a:t>. Кино. </a:t>
            </a:r>
            <a:r>
              <a:rPr lang="ru-RU" b="1" dirty="0" err="1" smtClean="0"/>
              <a:t>Деструктивность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Радио-продукция. Примитивность, Бессвязность</a:t>
            </a:r>
          </a:p>
          <a:p>
            <a:r>
              <a:rPr lang="ru-RU" b="1" dirty="0" smtClean="0"/>
              <a:t>Реклама – названия, упаковка, освещение, музыка, запахи, расположение</a:t>
            </a:r>
          </a:p>
          <a:p>
            <a:r>
              <a:rPr lang="ru-RU" b="1" dirty="0" smtClean="0"/>
              <a:t>Шоу-бизнес – костюм, манера поведения и исполнения, слова, смыслы,  ритмы, громкость</a:t>
            </a:r>
          </a:p>
          <a:p>
            <a:r>
              <a:rPr lang="ru-RU" b="1" dirty="0" smtClean="0"/>
              <a:t>Отдых, досуг, еда, напитки, танцы, аттракционы</a:t>
            </a:r>
          </a:p>
          <a:p>
            <a:r>
              <a:rPr lang="ru-RU" b="1" dirty="0" smtClean="0"/>
              <a:t>Игры азартные компьютерные, спортивные</a:t>
            </a:r>
          </a:p>
          <a:p>
            <a:r>
              <a:rPr lang="ru-RU" b="1" dirty="0" smtClean="0"/>
              <a:t>Лотереи, искушения, соблазны</a:t>
            </a:r>
          </a:p>
          <a:p>
            <a:r>
              <a:rPr lang="ru-RU" b="1" dirty="0" smtClean="0"/>
              <a:t>ПАВ - алкоголь, табак, кальян, тоники</a:t>
            </a:r>
          </a:p>
          <a:p>
            <a:r>
              <a:rPr lang="ru-RU" b="1" dirty="0" smtClean="0"/>
              <a:t>Мода приоритет выразительности над смыслом </a:t>
            </a:r>
            <a:endParaRPr lang="ru-RU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58204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Различия и единство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полушарий мозга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991907"/>
            <a:ext cx="9144000" cy="857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250" name="Picture 2" descr="http://img.bibo.kz/?66895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37" y="1142984"/>
            <a:ext cx="9031884" cy="5637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50" y="285750"/>
            <a:ext cx="8715375" cy="60721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Концепции современной  </a:t>
            </a:r>
            <a:r>
              <a:rPr lang="ru-RU" sz="6000" b="1" dirty="0" smtClean="0">
                <a:solidFill>
                  <a:srgbClr val="C00000"/>
                </a:solidFill>
              </a:rPr>
              <a:t>идеологии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на основе научной –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err="1" smtClean="0">
                <a:solidFill>
                  <a:srgbClr val="C00000"/>
                </a:solidFill>
              </a:rPr>
              <a:t>потребностно-иерархической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биопсихосоциодуховной</a:t>
            </a:r>
            <a:r>
              <a:rPr lang="ru-RU" b="1" dirty="0" smtClean="0">
                <a:solidFill>
                  <a:srgbClr val="C00000"/>
                </a:solidFill>
              </a:rPr>
              <a:t> структуры человека,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4900" b="1" dirty="0" smtClean="0">
                <a:solidFill>
                  <a:srgbClr val="C00000"/>
                </a:solidFill>
              </a:rPr>
              <a:t>бесконфликтно объединяющей </a:t>
            </a:r>
            <a:r>
              <a:rPr lang="ru-RU" b="1" dirty="0" smtClean="0">
                <a:solidFill>
                  <a:srgbClr val="C00000"/>
                </a:solidFill>
              </a:rPr>
              <a:t>людей всех национальностей, религий, профессий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10001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5. «Специализация» левого полушария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5429288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абстрактно-логическое мышление</a:t>
            </a:r>
            <a:r>
              <a:rPr lang="ru-RU" b="1" dirty="0" smtClean="0"/>
              <a:t>, речь, символы, счет, анализ,</a:t>
            </a:r>
          </a:p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установление связей </a:t>
            </a:r>
            <a:r>
              <a:rPr lang="ru-RU" b="1" dirty="0" smtClean="0"/>
              <a:t>между элементами, создание конструкций, систем, прогнозов, закономерностей, последовательностей,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самосознание</a:t>
            </a:r>
            <a:r>
              <a:rPr lang="ru-RU" b="1" dirty="0" smtClean="0"/>
              <a:t>, контроль, чувство долга, упорядоченность, организованность, четкость, прагматизм, оптимизм.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Функции левого полушария – основа воспитания, образования, профилактики зависимостей, рациональной психотерапии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868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5.«Специализация» правого полушария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50072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эмоции, мотивации, воображение, фантазия, интуиция</a:t>
            </a:r>
            <a:r>
              <a:rPr lang="ru-RU" b="1" dirty="0" smtClean="0"/>
              <a:t> </a:t>
            </a:r>
            <a:r>
              <a:rPr lang="ru-RU" b="1" dirty="0" smtClean="0"/>
              <a:t>- эмоционально-целостное</a:t>
            </a:r>
            <a:r>
              <a:rPr lang="ru-RU" b="1" dirty="0" smtClean="0"/>
              <a:t>, образное восприятие, ситуационное мышление, 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отсутствие склонности к прогнозированию, </a:t>
            </a:r>
            <a:r>
              <a:rPr lang="ru-RU" b="1" dirty="0" smtClean="0">
                <a:solidFill>
                  <a:srgbClr val="FF0000"/>
                </a:solidFill>
              </a:rPr>
              <a:t>планированию    </a:t>
            </a:r>
            <a:r>
              <a:rPr lang="ru-RU" b="1" dirty="0" smtClean="0">
                <a:solidFill>
                  <a:srgbClr val="FF0000"/>
                </a:solidFill>
              </a:rPr>
              <a:t>«АВОСЬ»</a:t>
            </a:r>
            <a:endParaRPr lang="ru-RU" b="1" dirty="0" smtClean="0"/>
          </a:p>
          <a:p>
            <a:r>
              <a:rPr lang="ru-RU" b="1" dirty="0" smtClean="0"/>
              <a:t>Для </a:t>
            </a:r>
            <a:r>
              <a:rPr lang="ru-RU" b="1" dirty="0" smtClean="0"/>
              <a:t>поведения характерны импульсивность,  внушаемость, доверчивость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Среди </a:t>
            </a:r>
            <a:r>
              <a:rPr lang="ru-RU" b="1" dirty="0" smtClean="0">
                <a:solidFill>
                  <a:srgbClr val="FF0000"/>
                </a:solidFill>
              </a:rPr>
              <a:t>правополушарных людей </a:t>
            </a:r>
            <a:r>
              <a:rPr lang="ru-RU" b="1" dirty="0" smtClean="0"/>
              <a:t>чаще встречаются люди с обидами, неврозами, депрессиями, зависимостями, суицидами. </a:t>
            </a:r>
            <a:r>
              <a:rPr lang="ru-RU" sz="3900" b="1" dirty="0" smtClean="0">
                <a:solidFill>
                  <a:srgbClr val="FF0000"/>
                </a:solidFill>
              </a:rPr>
              <a:t>РФ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Задача образования и воспитания – усиливать </a:t>
            </a:r>
            <a:r>
              <a:rPr lang="ru-RU" b="1" dirty="0" err="1" smtClean="0">
                <a:solidFill>
                  <a:srgbClr val="FF0000"/>
                </a:solidFill>
              </a:rPr>
              <a:t>левополушарные</a:t>
            </a:r>
            <a:r>
              <a:rPr lang="ru-RU" b="1" dirty="0" smtClean="0">
                <a:solidFill>
                  <a:srgbClr val="FF0000"/>
                </a:solidFill>
              </a:rPr>
              <a:t> функции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Шизофренизация</a:t>
            </a:r>
          </a:p>
        </p:txBody>
      </p:sp>
      <p:pic>
        <p:nvPicPr>
          <p:cNvPr id="4" name="Содержимое 3" descr="golovnoi_mozg_vneshnie_harakteristiki_4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28913" y="1268413"/>
            <a:ext cx="1816100" cy="4454525"/>
          </a:xfrm>
        </p:spPr>
      </p:pic>
      <p:pic>
        <p:nvPicPr>
          <p:cNvPr id="17412" name="Рисунок 4" descr="golovnoi_mozg_vneshnie_harakteristiki_4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68413"/>
            <a:ext cx="1887538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5.55556E-6 L -0.0552 5.55556E-6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3" descr="jsikw0.gi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285750"/>
            <a:ext cx="7143750" cy="628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7064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C00000"/>
                </a:solidFill>
              </a:rPr>
              <a:t>Дебилизация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9459" name="Содержимое 3" descr="http://s5.favim.com/flow/54/Favim.com-52163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476250"/>
            <a:ext cx="2730500" cy="3238500"/>
          </a:xfrm>
        </p:spPr>
      </p:pic>
      <p:pic>
        <p:nvPicPr>
          <p:cNvPr id="19460" name="Picture 2" descr="http://u.yablyk.com/2015/03/child_iPad_2.jpeg"/>
          <p:cNvPicPr>
            <a:picLocks noChangeAspect="1" noChangeArrowheads="1"/>
          </p:cNvPicPr>
          <p:nvPr/>
        </p:nvPicPr>
        <p:blipFill>
          <a:blip r:embed="rId3"/>
          <a:srcRect l="4958" r="26270"/>
          <a:stretch>
            <a:fillRect/>
          </a:stretch>
        </p:blipFill>
        <p:spPr bwMode="auto">
          <a:xfrm>
            <a:off x="2627313" y="1052513"/>
            <a:ext cx="3348037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http://hiblogger.net/img/userfiles/2011/11/15/141397/img_9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789363"/>
            <a:ext cx="36480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http://kusivaka.ru/alcoholizm/wp-content/uploads/2015/11/28899874-psihologiya-alkogolizma-refer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73463"/>
            <a:ext cx="4389437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 descr="http://boombob.ru/img/picture/Jul/07/59da026598076f8bcdc5bd91441849a2/mini_1.jpg"/>
          <p:cNvPicPr>
            <a:picLocks noChangeAspect="1" noChangeArrowheads="1"/>
          </p:cNvPicPr>
          <p:nvPr/>
        </p:nvPicPr>
        <p:blipFill>
          <a:blip r:embed="rId6"/>
          <a:srcRect r="12286"/>
          <a:stretch>
            <a:fillRect/>
          </a:stretch>
        </p:blipFill>
        <p:spPr bwMode="auto">
          <a:xfrm>
            <a:off x="6084888" y="476250"/>
            <a:ext cx="282257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rot="16200000" flipH="1">
            <a:off x="1678781" y="3536157"/>
            <a:ext cx="5572125" cy="71438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475" name="Picture 2" descr="http://www.render.ru/images/uploads/Image/Articles/fromgraphics/328/stickfigures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357188"/>
            <a:ext cx="1738312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2" descr="http://www.render.ru/images/uploads/Image/Articles/fromgraphics/328/stickfigures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500063"/>
            <a:ext cx="1714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7" name="Oval 7"/>
          <p:cNvSpPr>
            <a:spLocks noChangeArrowheads="1"/>
          </p:cNvSpPr>
          <p:nvPr/>
        </p:nvSpPr>
        <p:spPr bwMode="auto">
          <a:xfrm>
            <a:off x="1071538" y="3571876"/>
            <a:ext cx="3276600" cy="2819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5478" name="Oval 8"/>
          <p:cNvSpPr>
            <a:spLocks noChangeArrowheads="1"/>
          </p:cNvSpPr>
          <p:nvPr/>
        </p:nvSpPr>
        <p:spPr bwMode="auto">
          <a:xfrm>
            <a:off x="1609725" y="4029075"/>
            <a:ext cx="2057400" cy="18288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479" name="Oval 9"/>
          <p:cNvSpPr>
            <a:spLocks noChangeArrowheads="1"/>
          </p:cNvSpPr>
          <p:nvPr/>
        </p:nvSpPr>
        <p:spPr bwMode="auto">
          <a:xfrm>
            <a:off x="2066925" y="4486275"/>
            <a:ext cx="1143000" cy="9906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480" name="Text Box 10"/>
          <p:cNvSpPr txBox="1">
            <a:spLocks noChangeArrowheads="1"/>
          </p:cNvSpPr>
          <p:nvPr/>
        </p:nvSpPr>
        <p:spPr bwMode="auto">
          <a:xfrm>
            <a:off x="2219325" y="486727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</a:rPr>
              <a:t>ТЕЛО</a:t>
            </a:r>
          </a:p>
        </p:txBody>
      </p:sp>
      <p:sp>
        <p:nvSpPr>
          <p:cNvPr id="105481" name="Text Box 11"/>
          <p:cNvSpPr txBox="1">
            <a:spLocks noChangeArrowheads="1"/>
          </p:cNvSpPr>
          <p:nvPr/>
        </p:nvSpPr>
        <p:spPr bwMode="auto">
          <a:xfrm>
            <a:off x="2143125" y="4105275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</a:rPr>
              <a:t>социум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105482" name="Text Box 12"/>
          <p:cNvSpPr txBox="1">
            <a:spLocks noChangeArrowheads="1"/>
          </p:cNvSpPr>
          <p:nvPr/>
        </p:nvSpPr>
        <p:spPr bwMode="auto">
          <a:xfrm>
            <a:off x="2219325" y="3648075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ДУХ</a:t>
            </a: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4929188" y="3571875"/>
            <a:ext cx="3276600" cy="28194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n>
                <a:solidFill>
                  <a:srgbClr val="FFCCCC"/>
                </a:solidFill>
              </a:ln>
            </a:endParaRPr>
          </a:p>
        </p:txBody>
      </p:sp>
      <p:sp>
        <p:nvSpPr>
          <p:cNvPr id="105484" name="Oval 8"/>
          <p:cNvSpPr>
            <a:spLocks noChangeArrowheads="1"/>
          </p:cNvSpPr>
          <p:nvPr/>
        </p:nvSpPr>
        <p:spPr bwMode="auto">
          <a:xfrm>
            <a:off x="5538788" y="4029075"/>
            <a:ext cx="2057400" cy="18288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485" name="Oval 9"/>
          <p:cNvSpPr>
            <a:spLocks noChangeArrowheads="1"/>
          </p:cNvSpPr>
          <p:nvPr/>
        </p:nvSpPr>
        <p:spPr bwMode="auto">
          <a:xfrm>
            <a:off x="5995988" y="4486275"/>
            <a:ext cx="1143000" cy="990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486" name="Text Box 10"/>
          <p:cNvSpPr txBox="1">
            <a:spLocks noChangeArrowheads="1"/>
          </p:cNvSpPr>
          <p:nvPr/>
        </p:nvSpPr>
        <p:spPr bwMode="auto">
          <a:xfrm>
            <a:off x="6072188" y="3643313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</a:rPr>
              <a:t>ТЕЛО</a:t>
            </a:r>
            <a:endParaRPr lang="ru-RU" sz="2000" b="1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105487" name="Text Box 11"/>
          <p:cNvSpPr txBox="1">
            <a:spLocks noChangeArrowheads="1"/>
          </p:cNvSpPr>
          <p:nvPr/>
        </p:nvSpPr>
        <p:spPr bwMode="auto">
          <a:xfrm>
            <a:off x="6072188" y="4105275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</a:rPr>
              <a:t>социум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105488" name="Text Box 12"/>
          <p:cNvSpPr txBox="1">
            <a:spLocks noChangeArrowheads="1"/>
          </p:cNvSpPr>
          <p:nvPr/>
        </p:nvSpPr>
        <p:spPr bwMode="auto">
          <a:xfrm>
            <a:off x="6143625" y="4786313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ДУХ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7188" y="214313"/>
            <a:ext cx="8572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     Последствия смены приоритетов потребностей в результате реформ</a:t>
            </a:r>
          </a:p>
        </p:txBody>
      </p:sp>
      <p:pic>
        <p:nvPicPr>
          <p:cNvPr id="105490" name="Picture 18" descr="C:\Users\user\Desktop\hammer_sickle_in_star_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571500"/>
            <a:ext cx="10604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91" name="Picture 18" descr="C:\Users\user\Desktop\hammer_sickle_in_star_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38" y="2928938"/>
            <a:ext cx="84613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92" name="Picture 19" descr="C:\Users\user\Desktop\bag_of_money_-__1348837cl-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" y="2928938"/>
            <a:ext cx="1214438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93" name="Picture 19" descr="C:\Users\user\Desktop\bag_of_money_-__1348837cl-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75" y="714375"/>
            <a:ext cx="1903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единительная линия 23"/>
          <p:cNvCxnSpPr/>
          <p:nvPr/>
        </p:nvCxnSpPr>
        <p:spPr>
          <a:xfrm rot="5400000">
            <a:off x="714375" y="2214563"/>
            <a:ext cx="1643063" cy="71437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9" idx="0"/>
          </p:cNvCxnSpPr>
          <p:nvPr/>
        </p:nvCxnSpPr>
        <p:spPr>
          <a:xfrm rot="5400000">
            <a:off x="7283450" y="2282826"/>
            <a:ext cx="1285875" cy="635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13191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6 ступень. Формирование навыка </a:t>
            </a:r>
            <a:r>
              <a:rPr lang="ru-RU" sz="2800" b="1" dirty="0" smtClean="0">
                <a:solidFill>
                  <a:srgbClr val="FF0000"/>
                </a:solidFill>
              </a:rPr>
              <a:t>самозащиты  </a:t>
            </a:r>
            <a:r>
              <a:rPr lang="ru-RU" sz="2800" b="1" dirty="0" smtClean="0">
                <a:solidFill>
                  <a:srgbClr val="FF0000"/>
                </a:solidFill>
              </a:rPr>
              <a:t>от </a:t>
            </a:r>
            <a:r>
              <a:rPr lang="ru-RU" sz="2800" b="1" dirty="0" smtClean="0">
                <a:solidFill>
                  <a:srgbClr val="FF0000"/>
                </a:solidFill>
              </a:rPr>
              <a:t>провокаций на бегство от реальности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  Саморазрушение  не самоцель. </a:t>
            </a:r>
          </a:p>
          <a:p>
            <a:r>
              <a:rPr lang="ru-RU" b="1" dirty="0" smtClean="0"/>
              <a:t>Чаще всего оно </a:t>
            </a:r>
            <a:r>
              <a:rPr lang="ru-RU" b="1" dirty="0" smtClean="0">
                <a:solidFill>
                  <a:srgbClr val="FF0000"/>
                </a:solidFill>
              </a:rPr>
              <a:t>является неосознаваемой стратегией избавления</a:t>
            </a:r>
            <a:r>
              <a:rPr lang="ru-RU" b="1" dirty="0" smtClean="0"/>
              <a:t> от физических или душевных страданий,  «свободным», собственным </a:t>
            </a:r>
            <a:r>
              <a:rPr lang="ru-RU" b="1" dirty="0" smtClean="0">
                <a:solidFill>
                  <a:srgbClr val="FF0000"/>
                </a:solidFill>
              </a:rPr>
              <a:t>выбором меньшего из зол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Для обретения навыков противодействия </a:t>
            </a:r>
            <a:r>
              <a:rPr lang="ru-RU" b="1" dirty="0" smtClean="0"/>
              <a:t> провокациям на бегство </a:t>
            </a:r>
            <a:r>
              <a:rPr lang="ru-RU" b="1" dirty="0" smtClean="0"/>
              <a:t>от реальности, </a:t>
            </a:r>
            <a:r>
              <a:rPr lang="ru-RU" b="1" dirty="0" smtClean="0">
                <a:solidFill>
                  <a:srgbClr val="FF0000"/>
                </a:solidFill>
              </a:rPr>
              <a:t>нужна собственная, </a:t>
            </a:r>
            <a:r>
              <a:rPr lang="ru-RU" b="1" dirty="0" smtClean="0">
                <a:solidFill>
                  <a:srgbClr val="FF0000"/>
                </a:solidFill>
              </a:rPr>
              <a:t>система самозащиты</a:t>
            </a:r>
            <a:r>
              <a:rPr lang="ru-RU" b="1" dirty="0" smtClean="0"/>
              <a:t>. 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251520" y="404664"/>
            <a:ext cx="432048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Все зависимости -   </a:t>
            </a:r>
            <a:endParaRPr lang="ru-RU" sz="32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самоцель,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 способы 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бегства из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lang="ru-RU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приятной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реальности в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приятную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lang="ru-RU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реальность.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Бороться нужно не со способами,  а с причинами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бегства…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img0.liveinternet.ru/images/attach/c/6/90/142/90142110_large_begi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32656"/>
            <a:ext cx="40703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Система  самозащиты от саморазрушения на основе разумного эгоизма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Разработана  в серии книг «Самозащита от… наркомании, ...от алкоголизации, …от курения, …от стресса,…от саморазрушения», «Самозащита психического здоровья», «Здравствуйте, если хотите» и др.</a:t>
            </a:r>
          </a:p>
          <a:p>
            <a:r>
              <a:rPr lang="ru-RU" b="1" dirty="0" smtClean="0"/>
              <a:t>      Для самостоятельного определения полезности-вредности информационно-психологических воздействий нами предложен </a:t>
            </a:r>
            <a:r>
              <a:rPr lang="ru-RU" b="1" dirty="0" smtClean="0">
                <a:solidFill>
                  <a:srgbClr val="FF0000"/>
                </a:solidFill>
              </a:rPr>
              <a:t>3-х этапный алгоритм, основанный на </a:t>
            </a:r>
            <a:r>
              <a:rPr lang="ru-RU" b="1" dirty="0" err="1" smtClean="0">
                <a:solidFill>
                  <a:srgbClr val="FF0000"/>
                </a:solidFill>
              </a:rPr>
              <a:t>биопсихосоциодуховной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smtClean="0">
                <a:solidFill>
                  <a:srgbClr val="FF0000"/>
                </a:solidFill>
              </a:rPr>
              <a:t>структуре </a:t>
            </a:r>
            <a:r>
              <a:rPr lang="ru-RU" b="1" dirty="0" smtClean="0">
                <a:solidFill>
                  <a:srgbClr val="FF0000"/>
                </a:solidFill>
              </a:rPr>
              <a:t>человека</a:t>
            </a:r>
            <a:r>
              <a:rPr lang="ru-RU" b="1" dirty="0" smtClean="0"/>
              <a:t> </a:t>
            </a:r>
            <a:endParaRPr lang="ru-RU" b="1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3573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Методика </a:t>
            </a:r>
            <a:r>
              <a:rPr lang="ru-RU" sz="3600" b="1" dirty="0" smtClean="0">
                <a:solidFill>
                  <a:srgbClr val="C00000"/>
                </a:solidFill>
              </a:rPr>
              <a:t>самозащиты от деструктивных </a:t>
            </a:r>
            <a:r>
              <a:rPr lang="ru-RU" sz="3600" b="1" dirty="0" err="1" smtClean="0">
                <a:solidFill>
                  <a:srgbClr val="C00000"/>
                </a:solidFill>
              </a:rPr>
              <a:t>информ</a:t>
            </a:r>
            <a:r>
              <a:rPr lang="ru-RU" sz="3600" b="1" dirty="0" smtClean="0">
                <a:solidFill>
                  <a:srgbClr val="C00000"/>
                </a:solidFill>
              </a:rPr>
              <a:t>.- психологических воздействий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501122" cy="478634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 этап -экзистенциальный</a:t>
            </a:r>
            <a:r>
              <a:rPr lang="ru-RU" b="1" dirty="0" smtClean="0"/>
              <a:t>, определяющий приоритет одной из 3-х потребностей – биологической, социальной или духовной.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2 этап - социально-психологический</a:t>
            </a:r>
            <a:r>
              <a:rPr lang="ru-RU" b="1" dirty="0" smtClean="0"/>
              <a:t>, определяющий предлагающуюся стратегию поведения по классификации </a:t>
            </a:r>
            <a:r>
              <a:rPr lang="ru-RU" b="1" dirty="0" err="1" smtClean="0"/>
              <a:t>Хайма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3 этап – психиатрический</a:t>
            </a:r>
            <a:r>
              <a:rPr lang="ru-RU" b="1" dirty="0" smtClean="0"/>
              <a:t>, квалифицирующий патогенетический механизм и клинический вариант психического или поведенческого расстройства, которое проиллюстрировано в </a:t>
            </a:r>
            <a:r>
              <a:rPr lang="ru-RU" b="1" dirty="0" err="1" smtClean="0"/>
              <a:t>телесюжете</a:t>
            </a:r>
            <a:r>
              <a:rPr lang="ru-RU" b="1" dirty="0" smtClean="0"/>
              <a:t>, песне, фильме, спектакле и </a:t>
            </a:r>
            <a:r>
              <a:rPr lang="ru-RU" b="1" dirty="0" err="1" smtClean="0"/>
              <a:t>др</a:t>
            </a:r>
            <a:r>
              <a:rPr lang="ru-RU" b="1" dirty="0" smtClean="0"/>
              <a:t>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428596" y="428604"/>
            <a:ext cx="828201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1-й постулат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– уровень Вселенский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7891" name="Picture 3" descr="527547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676400"/>
            <a:ext cx="44958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Shema_pla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76400"/>
            <a:ext cx="4114800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85750" y="5429250"/>
            <a:ext cx="86058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>
              <a:spcBef>
                <a:spcPct val="50000"/>
              </a:spcBef>
              <a:buFontTx/>
              <a:buAutoNum type="arabicPeriod"/>
            </a:pPr>
            <a:r>
              <a:rPr lang="ru-RU" sz="2800" b="1">
                <a:solidFill>
                  <a:srgbClr val="003300"/>
                </a:solidFill>
                <a:latin typeface="Calibri" pitchFamily="34" charset="0"/>
              </a:rPr>
              <a:t>Вселенная едина - вне эпохи, политики, национальности, религии,  социальной структуризации времени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357188" y="142875"/>
            <a:ext cx="8267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-й этап: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Биопсихосоциальная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потебностно-иерархическая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структура человека едина и универсальна</a:t>
            </a: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5029200" y="1905000"/>
            <a:ext cx="93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1026" name="Диаграмма 21"/>
          <p:cNvGraphicFramePr>
            <a:graphicFrameLocks/>
          </p:cNvGraphicFramePr>
          <p:nvPr/>
        </p:nvGraphicFramePr>
        <p:xfrm>
          <a:off x="395288" y="1341438"/>
          <a:ext cx="1447800" cy="1524000"/>
        </p:xfrm>
        <a:graphic>
          <a:graphicData uri="http://schemas.openxmlformats.org/presentationml/2006/ole">
            <p:oleObj spid="_x0000_s240642" r:id="rId3" imgW="1444877" imgH="1524132" progId="Excel.Sheet.8">
              <p:embed/>
            </p:oleObj>
          </a:graphicData>
        </a:graphic>
      </p:graphicFrame>
      <p:grpSp>
        <p:nvGrpSpPr>
          <p:cNvPr id="2" name="Группа 34"/>
          <p:cNvGrpSpPr>
            <a:grpSpLocks/>
          </p:cNvGrpSpPr>
          <p:nvPr/>
        </p:nvGrpSpPr>
        <p:grpSpPr bwMode="auto">
          <a:xfrm>
            <a:off x="611188" y="2924175"/>
            <a:ext cx="1219200" cy="1271588"/>
            <a:chOff x="3000364" y="3482790"/>
            <a:chExt cx="1428760" cy="1500198"/>
          </a:xfrm>
        </p:grpSpPr>
        <p:grpSp>
          <p:nvGrpSpPr>
            <p:cNvPr id="3" name="Группа 33"/>
            <p:cNvGrpSpPr>
              <a:grpSpLocks/>
            </p:cNvGrpSpPr>
            <p:nvPr/>
          </p:nvGrpSpPr>
          <p:grpSpPr bwMode="auto">
            <a:xfrm>
              <a:off x="3000364" y="3482790"/>
              <a:ext cx="1428760" cy="999568"/>
              <a:chOff x="3000364" y="3482790"/>
              <a:chExt cx="1428760" cy="999568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3000364" y="3482790"/>
                <a:ext cx="1428760" cy="500067"/>
              </a:xfrm>
              <a:prstGeom prst="rect">
                <a:avLst/>
              </a:prstGeom>
              <a:solidFill>
                <a:srgbClr val="FF99CC"/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3000364" y="3982857"/>
                <a:ext cx="1428760" cy="500065"/>
              </a:xfrm>
              <a:prstGeom prst="rect">
                <a:avLst/>
              </a:prstGeom>
              <a:solidFill>
                <a:srgbClr val="99FFCC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/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3000364" y="4482922"/>
              <a:ext cx="1428760" cy="500066"/>
            </a:xfrm>
            <a:prstGeom prst="rect">
              <a:avLst/>
            </a:prstGeom>
            <a:solidFill>
              <a:srgbClr val="00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/>
            </a:p>
          </p:txBody>
        </p:sp>
      </p:grpSp>
      <p:grpSp>
        <p:nvGrpSpPr>
          <p:cNvPr id="4" name="Группа 32"/>
          <p:cNvGrpSpPr>
            <a:grpSpLocks/>
          </p:cNvGrpSpPr>
          <p:nvPr/>
        </p:nvGrpSpPr>
        <p:grpSpPr bwMode="auto">
          <a:xfrm>
            <a:off x="539750" y="4437063"/>
            <a:ext cx="1371600" cy="1143000"/>
            <a:chOff x="4714876" y="3500438"/>
            <a:chExt cx="1857388" cy="1500198"/>
          </a:xfrm>
        </p:grpSpPr>
        <p:grpSp>
          <p:nvGrpSpPr>
            <p:cNvPr id="5" name="Группа 31"/>
            <p:cNvGrpSpPr>
              <a:grpSpLocks/>
            </p:cNvGrpSpPr>
            <p:nvPr/>
          </p:nvGrpSpPr>
          <p:grpSpPr bwMode="auto">
            <a:xfrm>
              <a:off x="5000628" y="3500438"/>
              <a:ext cx="1277201" cy="1000132"/>
              <a:chOff x="5000628" y="3500438"/>
              <a:chExt cx="1277201" cy="1000132"/>
            </a:xfrm>
          </p:grpSpPr>
          <p:sp>
            <p:nvSpPr>
              <p:cNvPr id="18" name="Равнобедренный треугольник 17"/>
              <p:cNvSpPr/>
              <p:nvPr/>
            </p:nvSpPr>
            <p:spPr>
              <a:xfrm>
                <a:off x="5286711" y="3500438"/>
                <a:ext cx="713719" cy="570909"/>
              </a:xfrm>
              <a:prstGeom prst="triangle">
                <a:avLst>
                  <a:gd name="adj" fmla="val 50000"/>
                </a:avLst>
              </a:prstGeom>
              <a:solidFill>
                <a:srgbClr val="FF99CC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/>
              </a:p>
            </p:txBody>
          </p:sp>
          <p:sp>
            <p:nvSpPr>
              <p:cNvPr id="19" name="Трапеция 18"/>
              <p:cNvSpPr/>
              <p:nvPr/>
            </p:nvSpPr>
            <p:spPr>
              <a:xfrm>
                <a:off x="5000795" y="4071347"/>
                <a:ext cx="1276955" cy="429223"/>
              </a:xfrm>
              <a:prstGeom prst="trapezoid">
                <a:avLst>
                  <a:gd name="adj" fmla="val 64738"/>
                </a:avLst>
              </a:prstGeom>
              <a:solidFill>
                <a:srgbClr val="99FFCC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/>
              </a:p>
            </p:txBody>
          </p:sp>
        </p:grpSp>
        <p:sp>
          <p:nvSpPr>
            <p:cNvPr id="20" name="Трапеция 19"/>
            <p:cNvSpPr/>
            <p:nvPr/>
          </p:nvSpPr>
          <p:spPr>
            <a:xfrm>
              <a:off x="4714876" y="4498486"/>
              <a:ext cx="1857388" cy="502150"/>
            </a:xfrm>
            <a:prstGeom prst="trapezoid">
              <a:avLst>
                <a:gd name="adj" fmla="val 59043"/>
              </a:avLst>
            </a:prstGeom>
            <a:solidFill>
              <a:srgbClr val="00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/>
            </a:p>
          </p:txBody>
        </p:sp>
      </p:grpSp>
      <p:sp>
        <p:nvSpPr>
          <p:cNvPr id="76821" name="Rectangle 21"/>
          <p:cNvSpPr>
            <a:spLocks noChangeArrowheads="1"/>
          </p:cNvSpPr>
          <p:nvPr/>
        </p:nvSpPr>
        <p:spPr bwMode="auto">
          <a:xfrm>
            <a:off x="395288" y="5786438"/>
            <a:ext cx="8429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Иерархия масштабов и приоритетов биологических, социальных и духовных потребностей человека всеобщая -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вне эпохи, политики, национальности, религии </a:t>
            </a:r>
          </a:p>
        </p:txBody>
      </p:sp>
      <p:pic>
        <p:nvPicPr>
          <p:cNvPr id="1032" name="Рисунок 20" descr="дух тело социум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1428750"/>
            <a:ext cx="444976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5"/>
          <p:cNvGrpSpPr>
            <a:grpSpLocks/>
          </p:cNvGrpSpPr>
          <p:nvPr/>
        </p:nvGrpSpPr>
        <p:grpSpPr bwMode="auto">
          <a:xfrm>
            <a:off x="0" y="1214422"/>
            <a:ext cx="8915400" cy="5343525"/>
            <a:chOff x="-3" y="-3"/>
            <a:chExt cx="5196" cy="8262"/>
          </a:xfrm>
        </p:grpSpPr>
        <p:grpSp>
          <p:nvGrpSpPr>
            <p:cNvPr id="3" name="Group 303"/>
            <p:cNvGrpSpPr>
              <a:grpSpLocks/>
            </p:cNvGrpSpPr>
            <p:nvPr/>
          </p:nvGrpSpPr>
          <p:grpSpPr bwMode="auto">
            <a:xfrm>
              <a:off x="0" y="0"/>
              <a:ext cx="5190" cy="8256"/>
              <a:chOff x="0" y="0"/>
              <a:chExt cx="5190" cy="8256"/>
            </a:xfrm>
          </p:grpSpPr>
          <p:grpSp>
            <p:nvGrpSpPr>
              <p:cNvPr id="4" name="Group 172"/>
              <p:cNvGrpSpPr>
                <a:grpSpLocks/>
              </p:cNvGrpSpPr>
              <p:nvPr/>
            </p:nvGrpSpPr>
            <p:grpSpPr bwMode="auto">
              <a:xfrm>
                <a:off x="0" y="0"/>
                <a:ext cx="1794" cy="672"/>
                <a:chOff x="0" y="0"/>
                <a:chExt cx="1794" cy="672"/>
              </a:xfrm>
            </p:grpSpPr>
            <p:sp>
              <p:nvSpPr>
                <p:cNvPr id="87212" name="Rectangle 135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708" cy="6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600" b="1" dirty="0">
                      <a:solidFill>
                        <a:srgbClr val="000066"/>
                      </a:solidFill>
                    </a:rPr>
                    <a:t>Когнитивные</a:t>
                  </a:r>
                  <a:endParaRPr lang="ru-RU" sz="1600" b="1" dirty="0">
                    <a:solidFill>
                      <a:srgbClr val="00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7213" name="Rectangle 17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94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174"/>
              <p:cNvGrpSpPr>
                <a:grpSpLocks/>
              </p:cNvGrpSpPr>
              <p:nvPr/>
            </p:nvGrpSpPr>
            <p:grpSpPr bwMode="auto">
              <a:xfrm>
                <a:off x="1794" y="0"/>
                <a:ext cx="1705" cy="672"/>
                <a:chOff x="1794" y="0"/>
                <a:chExt cx="1705" cy="672"/>
              </a:xfrm>
            </p:grpSpPr>
            <p:sp>
              <p:nvSpPr>
                <p:cNvPr id="87210" name="Rectangle 136"/>
                <p:cNvSpPr>
                  <a:spLocks noChangeArrowheads="1"/>
                </p:cNvSpPr>
                <p:nvPr/>
              </p:nvSpPr>
              <p:spPr bwMode="auto">
                <a:xfrm>
                  <a:off x="1837" y="0"/>
                  <a:ext cx="1619" cy="6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600" b="1">
                      <a:solidFill>
                        <a:srgbClr val="000066"/>
                      </a:solidFill>
                    </a:rPr>
                    <a:t>Эмоциональные</a:t>
                  </a:r>
                  <a:endParaRPr lang="ru-RU" sz="1600" b="1">
                    <a:solidFill>
                      <a:srgbClr val="00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7211" name="Rectangle 173"/>
                <p:cNvSpPr>
                  <a:spLocks noChangeArrowheads="1"/>
                </p:cNvSpPr>
                <p:nvPr/>
              </p:nvSpPr>
              <p:spPr bwMode="auto">
                <a:xfrm>
                  <a:off x="1794" y="0"/>
                  <a:ext cx="1705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176"/>
              <p:cNvGrpSpPr>
                <a:grpSpLocks/>
              </p:cNvGrpSpPr>
              <p:nvPr/>
            </p:nvGrpSpPr>
            <p:grpSpPr bwMode="auto">
              <a:xfrm>
                <a:off x="3499" y="0"/>
                <a:ext cx="1691" cy="672"/>
                <a:chOff x="3499" y="0"/>
                <a:chExt cx="1691" cy="672"/>
              </a:xfrm>
            </p:grpSpPr>
            <p:sp>
              <p:nvSpPr>
                <p:cNvPr id="87208" name="Rectangle 137"/>
                <p:cNvSpPr>
                  <a:spLocks noChangeArrowheads="1"/>
                </p:cNvSpPr>
                <p:nvPr/>
              </p:nvSpPr>
              <p:spPr bwMode="auto">
                <a:xfrm>
                  <a:off x="3542" y="0"/>
                  <a:ext cx="1605" cy="6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600" b="1">
                      <a:solidFill>
                        <a:srgbClr val="000066"/>
                      </a:solidFill>
                    </a:rPr>
                    <a:t>Поведенческие</a:t>
                  </a:r>
                  <a:endParaRPr lang="ru-RU" sz="1600" b="1">
                    <a:solidFill>
                      <a:srgbClr val="00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7209" name="Rectangle 175"/>
                <p:cNvSpPr>
                  <a:spLocks noChangeArrowheads="1"/>
                </p:cNvSpPr>
                <p:nvPr/>
              </p:nvSpPr>
              <p:spPr bwMode="auto">
                <a:xfrm>
                  <a:off x="3499" y="0"/>
                  <a:ext cx="1691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178"/>
              <p:cNvGrpSpPr>
                <a:grpSpLocks/>
              </p:cNvGrpSpPr>
              <p:nvPr/>
            </p:nvGrpSpPr>
            <p:grpSpPr bwMode="auto">
              <a:xfrm>
                <a:off x="0" y="672"/>
                <a:ext cx="5190" cy="480"/>
                <a:chOff x="0" y="672"/>
                <a:chExt cx="5190" cy="480"/>
              </a:xfrm>
            </p:grpSpPr>
            <p:sp>
              <p:nvSpPr>
                <p:cNvPr id="87206" name="Rectangle 138"/>
                <p:cNvSpPr>
                  <a:spLocks noChangeArrowheads="1"/>
                </p:cNvSpPr>
                <p:nvPr/>
              </p:nvSpPr>
              <p:spPr bwMode="auto">
                <a:xfrm>
                  <a:off x="43" y="672"/>
                  <a:ext cx="5104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600" b="1" i="1">
                      <a:solidFill>
                        <a:srgbClr val="000066"/>
                      </a:solidFill>
                    </a:rPr>
                    <a:t>Адаптивные</a:t>
                  </a:r>
                  <a:endParaRPr lang="ru-RU" sz="1600" b="1">
                    <a:solidFill>
                      <a:srgbClr val="000066"/>
                    </a:solidFill>
                    <a:latin typeface="Courier New" pitchFamily="49" charset="0"/>
                    <a:cs typeface="Courier New" pitchFamily="49" charset="0"/>
                  </a:endParaRPr>
                </a:p>
                <a:p>
                  <a:pPr algn="ctr" eaLnBrk="0" hangingPunct="0"/>
                  <a:endParaRPr lang="ru-RU" sz="1600" b="1">
                    <a:latin typeface="Times New Roman" pitchFamily="18" charset="0"/>
                  </a:endParaRPr>
                </a:p>
              </p:txBody>
            </p:sp>
            <p:sp>
              <p:nvSpPr>
                <p:cNvPr id="87207" name="Rectangle 177"/>
                <p:cNvSpPr>
                  <a:spLocks noChangeArrowheads="1"/>
                </p:cNvSpPr>
                <p:nvPr/>
              </p:nvSpPr>
              <p:spPr bwMode="auto">
                <a:xfrm>
                  <a:off x="0" y="672"/>
                  <a:ext cx="5190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182"/>
              <p:cNvGrpSpPr>
                <a:grpSpLocks/>
              </p:cNvGrpSpPr>
              <p:nvPr/>
            </p:nvGrpSpPr>
            <p:grpSpPr bwMode="auto">
              <a:xfrm>
                <a:off x="0" y="1152"/>
                <a:ext cx="1794" cy="864"/>
                <a:chOff x="0" y="1152"/>
                <a:chExt cx="1794" cy="864"/>
              </a:xfrm>
            </p:grpSpPr>
            <p:sp>
              <p:nvSpPr>
                <p:cNvPr id="87202" name="Rectangle 181"/>
                <p:cNvSpPr>
                  <a:spLocks noChangeArrowheads="1"/>
                </p:cNvSpPr>
                <p:nvPr/>
              </p:nvSpPr>
              <p:spPr bwMode="auto">
                <a:xfrm>
                  <a:off x="0" y="1152"/>
                  <a:ext cx="1794" cy="864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9" name="Group 180"/>
                <p:cNvGrpSpPr>
                  <a:grpSpLocks/>
                </p:cNvGrpSpPr>
                <p:nvPr/>
              </p:nvGrpSpPr>
              <p:grpSpPr bwMode="auto">
                <a:xfrm>
                  <a:off x="0" y="1152"/>
                  <a:ext cx="1794" cy="864"/>
                  <a:chOff x="0" y="1152"/>
                  <a:chExt cx="1794" cy="864"/>
                </a:xfrm>
              </p:grpSpPr>
              <p:sp>
                <p:nvSpPr>
                  <p:cNvPr id="87204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1152"/>
                    <a:ext cx="1708" cy="864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Установка собственной ценности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205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152"/>
                    <a:ext cx="1794" cy="86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0" name="Group 186"/>
              <p:cNvGrpSpPr>
                <a:grpSpLocks/>
              </p:cNvGrpSpPr>
              <p:nvPr/>
            </p:nvGrpSpPr>
            <p:grpSpPr bwMode="auto">
              <a:xfrm>
                <a:off x="1794" y="1152"/>
                <a:ext cx="1705" cy="864"/>
                <a:chOff x="1794" y="1152"/>
                <a:chExt cx="1705" cy="864"/>
              </a:xfrm>
            </p:grpSpPr>
            <p:sp>
              <p:nvSpPr>
                <p:cNvPr id="87198" name="Rectangle 185"/>
                <p:cNvSpPr>
                  <a:spLocks noChangeArrowheads="1"/>
                </p:cNvSpPr>
                <p:nvPr/>
              </p:nvSpPr>
              <p:spPr bwMode="auto">
                <a:xfrm>
                  <a:off x="1794" y="1152"/>
                  <a:ext cx="1705" cy="864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1" name="Group 184"/>
                <p:cNvGrpSpPr>
                  <a:grpSpLocks/>
                </p:cNvGrpSpPr>
                <p:nvPr/>
              </p:nvGrpSpPr>
              <p:grpSpPr bwMode="auto">
                <a:xfrm>
                  <a:off x="1794" y="1152"/>
                  <a:ext cx="1705" cy="864"/>
                  <a:chOff x="1794" y="1152"/>
                  <a:chExt cx="1705" cy="864"/>
                </a:xfrm>
              </p:grpSpPr>
              <p:sp>
                <p:nvSpPr>
                  <p:cNvPr id="87200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1152"/>
                    <a:ext cx="1619" cy="864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Протест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201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1794" y="1152"/>
                    <a:ext cx="1705" cy="86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2" name="Group 190"/>
              <p:cNvGrpSpPr>
                <a:grpSpLocks/>
              </p:cNvGrpSpPr>
              <p:nvPr/>
            </p:nvGrpSpPr>
            <p:grpSpPr bwMode="auto">
              <a:xfrm>
                <a:off x="3499" y="1152"/>
                <a:ext cx="1691" cy="864"/>
                <a:chOff x="3499" y="1152"/>
                <a:chExt cx="1691" cy="864"/>
              </a:xfrm>
            </p:grpSpPr>
            <p:sp>
              <p:nvSpPr>
                <p:cNvPr id="87194" name="Rectangle 189"/>
                <p:cNvSpPr>
                  <a:spLocks noChangeArrowheads="1"/>
                </p:cNvSpPr>
                <p:nvPr/>
              </p:nvSpPr>
              <p:spPr bwMode="auto">
                <a:xfrm>
                  <a:off x="3499" y="1152"/>
                  <a:ext cx="1691" cy="864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3" name="Group 188"/>
                <p:cNvGrpSpPr>
                  <a:grpSpLocks/>
                </p:cNvGrpSpPr>
                <p:nvPr/>
              </p:nvGrpSpPr>
              <p:grpSpPr bwMode="auto">
                <a:xfrm>
                  <a:off x="3499" y="1152"/>
                  <a:ext cx="1691" cy="864"/>
                  <a:chOff x="3499" y="1152"/>
                  <a:chExt cx="1691" cy="864"/>
                </a:xfrm>
              </p:grpSpPr>
              <p:sp>
                <p:nvSpPr>
                  <p:cNvPr id="87196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3542" y="1152"/>
                    <a:ext cx="1605" cy="864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Сотрудничество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97" name="Rectangle 187"/>
                  <p:cNvSpPr>
                    <a:spLocks noChangeArrowheads="1"/>
                  </p:cNvSpPr>
                  <p:nvPr/>
                </p:nvSpPr>
                <p:spPr bwMode="auto">
                  <a:xfrm>
                    <a:off x="3499" y="1152"/>
                    <a:ext cx="1691" cy="86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4" name="Group 194"/>
              <p:cNvGrpSpPr>
                <a:grpSpLocks/>
              </p:cNvGrpSpPr>
              <p:nvPr/>
            </p:nvGrpSpPr>
            <p:grpSpPr bwMode="auto">
              <a:xfrm>
                <a:off x="0" y="2016"/>
                <a:ext cx="1794" cy="480"/>
                <a:chOff x="0" y="2016"/>
                <a:chExt cx="1794" cy="480"/>
              </a:xfrm>
            </p:grpSpPr>
            <p:sp>
              <p:nvSpPr>
                <p:cNvPr id="87190" name="Rectangle 193"/>
                <p:cNvSpPr>
                  <a:spLocks noChangeArrowheads="1"/>
                </p:cNvSpPr>
                <p:nvPr/>
              </p:nvSpPr>
              <p:spPr bwMode="auto">
                <a:xfrm>
                  <a:off x="0" y="2016"/>
                  <a:ext cx="1794" cy="480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5" name="Group 192"/>
                <p:cNvGrpSpPr>
                  <a:grpSpLocks/>
                </p:cNvGrpSpPr>
                <p:nvPr/>
              </p:nvGrpSpPr>
              <p:grpSpPr bwMode="auto">
                <a:xfrm>
                  <a:off x="0" y="2016"/>
                  <a:ext cx="1794" cy="480"/>
                  <a:chOff x="0" y="2016"/>
                  <a:chExt cx="1794" cy="480"/>
                </a:xfrm>
              </p:grpSpPr>
              <p:sp>
                <p:nvSpPr>
                  <p:cNvPr id="87192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2016"/>
                    <a:ext cx="1708" cy="480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Проблемный анализ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93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016"/>
                    <a:ext cx="1794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6" name="Group 198"/>
              <p:cNvGrpSpPr>
                <a:grpSpLocks/>
              </p:cNvGrpSpPr>
              <p:nvPr/>
            </p:nvGrpSpPr>
            <p:grpSpPr bwMode="auto">
              <a:xfrm>
                <a:off x="1794" y="2016"/>
                <a:ext cx="1705" cy="480"/>
                <a:chOff x="1794" y="2016"/>
                <a:chExt cx="1705" cy="480"/>
              </a:xfrm>
            </p:grpSpPr>
            <p:sp>
              <p:nvSpPr>
                <p:cNvPr id="87186" name="Rectangle 197"/>
                <p:cNvSpPr>
                  <a:spLocks noChangeArrowheads="1"/>
                </p:cNvSpPr>
                <p:nvPr/>
              </p:nvSpPr>
              <p:spPr bwMode="auto">
                <a:xfrm>
                  <a:off x="1794" y="2016"/>
                  <a:ext cx="1705" cy="480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" name="Group 196"/>
                <p:cNvGrpSpPr>
                  <a:grpSpLocks/>
                </p:cNvGrpSpPr>
                <p:nvPr/>
              </p:nvGrpSpPr>
              <p:grpSpPr bwMode="auto">
                <a:xfrm>
                  <a:off x="1794" y="2016"/>
                  <a:ext cx="1705" cy="480"/>
                  <a:chOff x="1794" y="2016"/>
                  <a:chExt cx="1705" cy="480"/>
                </a:xfrm>
              </p:grpSpPr>
              <p:sp>
                <p:nvSpPr>
                  <p:cNvPr id="87188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2016"/>
                    <a:ext cx="1619" cy="480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Оптимизм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89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1794" y="2016"/>
                    <a:ext cx="1705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" name="Group 202"/>
              <p:cNvGrpSpPr>
                <a:grpSpLocks/>
              </p:cNvGrpSpPr>
              <p:nvPr/>
            </p:nvGrpSpPr>
            <p:grpSpPr bwMode="auto">
              <a:xfrm>
                <a:off x="3499" y="2016"/>
                <a:ext cx="1691" cy="480"/>
                <a:chOff x="3499" y="2016"/>
                <a:chExt cx="1691" cy="480"/>
              </a:xfrm>
            </p:grpSpPr>
            <p:sp>
              <p:nvSpPr>
                <p:cNvPr id="87182" name="Rectangle 201"/>
                <p:cNvSpPr>
                  <a:spLocks noChangeArrowheads="1"/>
                </p:cNvSpPr>
                <p:nvPr/>
              </p:nvSpPr>
              <p:spPr bwMode="auto">
                <a:xfrm>
                  <a:off x="3499" y="2016"/>
                  <a:ext cx="1691" cy="480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9" name="Group 200"/>
                <p:cNvGrpSpPr>
                  <a:grpSpLocks/>
                </p:cNvGrpSpPr>
                <p:nvPr/>
              </p:nvGrpSpPr>
              <p:grpSpPr bwMode="auto">
                <a:xfrm>
                  <a:off x="3499" y="2016"/>
                  <a:ext cx="1691" cy="480"/>
                  <a:chOff x="3499" y="2016"/>
                  <a:chExt cx="1691" cy="480"/>
                </a:xfrm>
              </p:grpSpPr>
              <p:sp>
                <p:nvSpPr>
                  <p:cNvPr id="87184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3542" y="2016"/>
                    <a:ext cx="1605" cy="480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Альтруизм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85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3499" y="2016"/>
                    <a:ext cx="1691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0" name="Group 206"/>
              <p:cNvGrpSpPr>
                <a:grpSpLocks/>
              </p:cNvGrpSpPr>
              <p:nvPr/>
            </p:nvGrpSpPr>
            <p:grpSpPr bwMode="auto">
              <a:xfrm>
                <a:off x="0" y="2496"/>
                <a:ext cx="1794" cy="672"/>
                <a:chOff x="0" y="2496"/>
                <a:chExt cx="1794" cy="672"/>
              </a:xfrm>
            </p:grpSpPr>
            <p:sp>
              <p:nvSpPr>
                <p:cNvPr id="87178" name="Rectangle 205"/>
                <p:cNvSpPr>
                  <a:spLocks noChangeArrowheads="1"/>
                </p:cNvSpPr>
                <p:nvPr/>
              </p:nvSpPr>
              <p:spPr bwMode="auto">
                <a:xfrm>
                  <a:off x="0" y="2496"/>
                  <a:ext cx="1794" cy="672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1" name="Group 204"/>
                <p:cNvGrpSpPr>
                  <a:grpSpLocks/>
                </p:cNvGrpSpPr>
                <p:nvPr/>
              </p:nvGrpSpPr>
              <p:grpSpPr bwMode="auto">
                <a:xfrm>
                  <a:off x="0" y="2496"/>
                  <a:ext cx="1794" cy="672"/>
                  <a:chOff x="0" y="2496"/>
                  <a:chExt cx="1794" cy="672"/>
                </a:xfrm>
              </p:grpSpPr>
              <p:sp>
                <p:nvSpPr>
                  <p:cNvPr id="87180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2496"/>
                    <a:ext cx="1708" cy="672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ru-RU" sz="1600" b="1">
                        <a:solidFill>
                          <a:srgbClr val="000066"/>
                        </a:solidFill>
                      </a:rPr>
                      <a:t>Сохранение самообладания</a:t>
                    </a:r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81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496"/>
                    <a:ext cx="1794" cy="67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2" name="Group 210"/>
              <p:cNvGrpSpPr>
                <a:grpSpLocks/>
              </p:cNvGrpSpPr>
              <p:nvPr/>
            </p:nvGrpSpPr>
            <p:grpSpPr bwMode="auto">
              <a:xfrm>
                <a:off x="1794" y="2496"/>
                <a:ext cx="1705" cy="672"/>
                <a:chOff x="1794" y="2496"/>
                <a:chExt cx="1705" cy="672"/>
              </a:xfrm>
            </p:grpSpPr>
            <p:sp>
              <p:nvSpPr>
                <p:cNvPr id="87174" name="Rectangle 209"/>
                <p:cNvSpPr>
                  <a:spLocks noChangeArrowheads="1"/>
                </p:cNvSpPr>
                <p:nvPr/>
              </p:nvSpPr>
              <p:spPr bwMode="auto">
                <a:xfrm>
                  <a:off x="1794" y="2496"/>
                  <a:ext cx="1705" cy="672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3" name="Group 208"/>
                <p:cNvGrpSpPr>
                  <a:grpSpLocks/>
                </p:cNvGrpSpPr>
                <p:nvPr/>
              </p:nvGrpSpPr>
              <p:grpSpPr bwMode="auto">
                <a:xfrm>
                  <a:off x="1794" y="2496"/>
                  <a:ext cx="1705" cy="672"/>
                  <a:chOff x="1794" y="2496"/>
                  <a:chExt cx="1705" cy="672"/>
                </a:xfrm>
              </p:grpSpPr>
              <p:sp>
                <p:nvSpPr>
                  <p:cNvPr id="87176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2496"/>
                    <a:ext cx="1619" cy="672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latin typeface="Courier New" pitchFamily="49" charset="0"/>
                        <a:cs typeface="Courier New" pitchFamily="49" charset="0"/>
                      </a:rPr>
                      <a:t> </a:t>
                    </a:r>
                  </a:p>
                  <a:p>
                    <a:pPr algn="ctr" eaLnBrk="0" hangingPunct="0"/>
                    <a:endParaRPr lang="ru-RU" sz="1600" b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77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1794" y="2496"/>
                    <a:ext cx="1705" cy="67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4" name="Group 214"/>
              <p:cNvGrpSpPr>
                <a:grpSpLocks/>
              </p:cNvGrpSpPr>
              <p:nvPr/>
            </p:nvGrpSpPr>
            <p:grpSpPr bwMode="auto">
              <a:xfrm>
                <a:off x="3499" y="2496"/>
                <a:ext cx="1691" cy="672"/>
                <a:chOff x="3499" y="2496"/>
                <a:chExt cx="1691" cy="672"/>
              </a:xfrm>
            </p:grpSpPr>
            <p:sp>
              <p:nvSpPr>
                <p:cNvPr id="87170" name="Rectangle 213"/>
                <p:cNvSpPr>
                  <a:spLocks noChangeArrowheads="1"/>
                </p:cNvSpPr>
                <p:nvPr/>
              </p:nvSpPr>
              <p:spPr bwMode="auto">
                <a:xfrm>
                  <a:off x="3499" y="2496"/>
                  <a:ext cx="1691" cy="672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5" name="Group 212"/>
                <p:cNvGrpSpPr>
                  <a:grpSpLocks/>
                </p:cNvGrpSpPr>
                <p:nvPr/>
              </p:nvGrpSpPr>
              <p:grpSpPr bwMode="auto">
                <a:xfrm>
                  <a:off x="3499" y="2496"/>
                  <a:ext cx="1691" cy="672"/>
                  <a:chOff x="3499" y="2496"/>
                  <a:chExt cx="1691" cy="672"/>
                </a:xfrm>
              </p:grpSpPr>
              <p:sp>
                <p:nvSpPr>
                  <p:cNvPr id="87172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3542" y="2496"/>
                    <a:ext cx="1605" cy="672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Обращение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73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3499" y="2496"/>
                    <a:ext cx="1691" cy="67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6" name="Group 216"/>
              <p:cNvGrpSpPr>
                <a:grpSpLocks/>
              </p:cNvGrpSpPr>
              <p:nvPr/>
            </p:nvGrpSpPr>
            <p:grpSpPr bwMode="auto">
              <a:xfrm>
                <a:off x="0" y="3168"/>
                <a:ext cx="5190" cy="480"/>
                <a:chOff x="0" y="3168"/>
                <a:chExt cx="5190" cy="480"/>
              </a:xfrm>
            </p:grpSpPr>
            <p:sp>
              <p:nvSpPr>
                <p:cNvPr id="87168" name="Rectangle 148"/>
                <p:cNvSpPr>
                  <a:spLocks noChangeArrowheads="1"/>
                </p:cNvSpPr>
                <p:nvPr/>
              </p:nvSpPr>
              <p:spPr bwMode="auto">
                <a:xfrm>
                  <a:off x="43" y="3168"/>
                  <a:ext cx="5104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600" b="1" i="1">
                      <a:solidFill>
                        <a:srgbClr val="000066"/>
                      </a:solidFill>
                    </a:rPr>
                    <a:t>Относительно адаптивные</a:t>
                  </a:r>
                  <a:endParaRPr lang="ru-RU" sz="1600" b="1">
                    <a:solidFill>
                      <a:srgbClr val="000066"/>
                    </a:solidFill>
                    <a:latin typeface="Courier New" pitchFamily="49" charset="0"/>
                    <a:cs typeface="Courier New" pitchFamily="49" charset="0"/>
                  </a:endParaRPr>
                </a:p>
                <a:p>
                  <a:pPr algn="ctr" eaLnBrk="0" hangingPunct="0"/>
                  <a:endParaRPr lang="ru-RU" sz="1600" b="1">
                    <a:solidFill>
                      <a:srgbClr val="00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7169" name="Rectangle 215"/>
                <p:cNvSpPr>
                  <a:spLocks noChangeArrowheads="1"/>
                </p:cNvSpPr>
                <p:nvPr/>
              </p:nvSpPr>
              <p:spPr bwMode="auto">
                <a:xfrm>
                  <a:off x="0" y="3168"/>
                  <a:ext cx="5190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7" name="Group 220"/>
              <p:cNvGrpSpPr>
                <a:grpSpLocks/>
              </p:cNvGrpSpPr>
              <p:nvPr/>
            </p:nvGrpSpPr>
            <p:grpSpPr bwMode="auto">
              <a:xfrm>
                <a:off x="0" y="3648"/>
                <a:ext cx="1794" cy="672"/>
                <a:chOff x="0" y="3648"/>
                <a:chExt cx="1794" cy="672"/>
              </a:xfrm>
            </p:grpSpPr>
            <p:sp>
              <p:nvSpPr>
                <p:cNvPr id="87164" name="Rectangle 219"/>
                <p:cNvSpPr>
                  <a:spLocks noChangeArrowheads="1"/>
                </p:cNvSpPr>
                <p:nvPr/>
              </p:nvSpPr>
              <p:spPr bwMode="auto">
                <a:xfrm>
                  <a:off x="0" y="3648"/>
                  <a:ext cx="1794" cy="672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8" name="Group 218"/>
                <p:cNvGrpSpPr>
                  <a:grpSpLocks/>
                </p:cNvGrpSpPr>
                <p:nvPr/>
              </p:nvGrpSpPr>
              <p:grpSpPr bwMode="auto">
                <a:xfrm>
                  <a:off x="0" y="3648"/>
                  <a:ext cx="1794" cy="672"/>
                  <a:chOff x="0" y="3648"/>
                  <a:chExt cx="1794" cy="672"/>
                </a:xfrm>
              </p:grpSpPr>
              <p:sp>
                <p:nvSpPr>
                  <p:cNvPr id="87166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3648"/>
                    <a:ext cx="1708" cy="672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Придача смысла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67" name="Rectangle 21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648"/>
                    <a:ext cx="1794" cy="67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9" name="Group 224"/>
              <p:cNvGrpSpPr>
                <a:grpSpLocks/>
              </p:cNvGrpSpPr>
              <p:nvPr/>
            </p:nvGrpSpPr>
            <p:grpSpPr bwMode="auto">
              <a:xfrm>
                <a:off x="1794" y="3648"/>
                <a:ext cx="1705" cy="672"/>
                <a:chOff x="1794" y="3648"/>
                <a:chExt cx="1705" cy="672"/>
              </a:xfrm>
            </p:grpSpPr>
            <p:sp>
              <p:nvSpPr>
                <p:cNvPr id="87160" name="Rectangle 223"/>
                <p:cNvSpPr>
                  <a:spLocks noChangeArrowheads="1"/>
                </p:cNvSpPr>
                <p:nvPr/>
              </p:nvSpPr>
              <p:spPr bwMode="auto">
                <a:xfrm>
                  <a:off x="1794" y="3648"/>
                  <a:ext cx="1705" cy="672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0" name="Group 222"/>
                <p:cNvGrpSpPr>
                  <a:grpSpLocks/>
                </p:cNvGrpSpPr>
                <p:nvPr/>
              </p:nvGrpSpPr>
              <p:grpSpPr bwMode="auto">
                <a:xfrm>
                  <a:off x="1794" y="3648"/>
                  <a:ext cx="1705" cy="672"/>
                  <a:chOff x="1794" y="3648"/>
                  <a:chExt cx="1705" cy="672"/>
                </a:xfrm>
              </p:grpSpPr>
              <p:sp>
                <p:nvSpPr>
                  <p:cNvPr id="87162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3648"/>
                    <a:ext cx="1619" cy="672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ru-RU" sz="1600" b="1">
                        <a:solidFill>
                          <a:srgbClr val="000066"/>
                        </a:solidFill>
                      </a:rPr>
                      <a:t>Эмоциональная разрядка</a:t>
                    </a:r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63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1794" y="3648"/>
                    <a:ext cx="1705" cy="67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" name="Group 228"/>
              <p:cNvGrpSpPr>
                <a:grpSpLocks/>
              </p:cNvGrpSpPr>
              <p:nvPr/>
            </p:nvGrpSpPr>
            <p:grpSpPr bwMode="auto">
              <a:xfrm>
                <a:off x="3499" y="3648"/>
                <a:ext cx="1691" cy="672"/>
                <a:chOff x="3499" y="3648"/>
                <a:chExt cx="1691" cy="672"/>
              </a:xfrm>
            </p:grpSpPr>
            <p:sp>
              <p:nvSpPr>
                <p:cNvPr id="87156" name="Rectangle 227"/>
                <p:cNvSpPr>
                  <a:spLocks noChangeArrowheads="1"/>
                </p:cNvSpPr>
                <p:nvPr/>
              </p:nvSpPr>
              <p:spPr bwMode="auto">
                <a:xfrm>
                  <a:off x="3499" y="3648"/>
                  <a:ext cx="1691" cy="672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137" name="Group 226"/>
                <p:cNvGrpSpPr>
                  <a:grpSpLocks/>
                </p:cNvGrpSpPr>
                <p:nvPr/>
              </p:nvGrpSpPr>
              <p:grpSpPr bwMode="auto">
                <a:xfrm>
                  <a:off x="3499" y="3648"/>
                  <a:ext cx="1691" cy="672"/>
                  <a:chOff x="3499" y="3648"/>
                  <a:chExt cx="1691" cy="672"/>
                </a:xfrm>
              </p:grpSpPr>
              <p:sp>
                <p:nvSpPr>
                  <p:cNvPr id="87158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3542" y="3648"/>
                    <a:ext cx="1605" cy="672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Компенсация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59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3499" y="3648"/>
                    <a:ext cx="1691" cy="67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141" name="Group 232"/>
              <p:cNvGrpSpPr>
                <a:grpSpLocks/>
              </p:cNvGrpSpPr>
              <p:nvPr/>
            </p:nvGrpSpPr>
            <p:grpSpPr bwMode="auto">
              <a:xfrm>
                <a:off x="0" y="4320"/>
                <a:ext cx="1794" cy="672"/>
                <a:chOff x="0" y="4320"/>
                <a:chExt cx="1794" cy="672"/>
              </a:xfrm>
            </p:grpSpPr>
            <p:sp>
              <p:nvSpPr>
                <p:cNvPr id="87152" name="Rectangle 231"/>
                <p:cNvSpPr>
                  <a:spLocks noChangeArrowheads="1"/>
                </p:cNvSpPr>
                <p:nvPr/>
              </p:nvSpPr>
              <p:spPr bwMode="auto">
                <a:xfrm>
                  <a:off x="0" y="4320"/>
                  <a:ext cx="1794" cy="672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145" name="Group 230"/>
                <p:cNvGrpSpPr>
                  <a:grpSpLocks/>
                </p:cNvGrpSpPr>
                <p:nvPr/>
              </p:nvGrpSpPr>
              <p:grpSpPr bwMode="auto">
                <a:xfrm>
                  <a:off x="0" y="4320"/>
                  <a:ext cx="1794" cy="672"/>
                  <a:chOff x="0" y="4320"/>
                  <a:chExt cx="1794" cy="672"/>
                </a:xfrm>
              </p:grpSpPr>
              <p:sp>
                <p:nvSpPr>
                  <p:cNvPr id="87154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4320"/>
                    <a:ext cx="1708" cy="672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Религиозность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55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320"/>
                    <a:ext cx="1794" cy="67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149" name="Group 236"/>
              <p:cNvGrpSpPr>
                <a:grpSpLocks/>
              </p:cNvGrpSpPr>
              <p:nvPr/>
            </p:nvGrpSpPr>
            <p:grpSpPr bwMode="auto">
              <a:xfrm>
                <a:off x="1794" y="4320"/>
                <a:ext cx="1705" cy="672"/>
                <a:chOff x="1794" y="4320"/>
                <a:chExt cx="1705" cy="672"/>
              </a:xfrm>
            </p:grpSpPr>
            <p:sp>
              <p:nvSpPr>
                <p:cNvPr id="87148" name="Rectangle 235"/>
                <p:cNvSpPr>
                  <a:spLocks noChangeArrowheads="1"/>
                </p:cNvSpPr>
                <p:nvPr/>
              </p:nvSpPr>
              <p:spPr bwMode="auto">
                <a:xfrm>
                  <a:off x="1794" y="4320"/>
                  <a:ext cx="1705" cy="672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153" name="Group 234"/>
                <p:cNvGrpSpPr>
                  <a:grpSpLocks/>
                </p:cNvGrpSpPr>
                <p:nvPr/>
              </p:nvGrpSpPr>
              <p:grpSpPr bwMode="auto">
                <a:xfrm>
                  <a:off x="1794" y="4320"/>
                  <a:ext cx="1705" cy="672"/>
                  <a:chOff x="1794" y="4320"/>
                  <a:chExt cx="1705" cy="672"/>
                </a:xfrm>
              </p:grpSpPr>
              <p:sp>
                <p:nvSpPr>
                  <p:cNvPr id="87150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4320"/>
                    <a:ext cx="1619" cy="672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Пассивная кооперация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51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1794" y="4320"/>
                    <a:ext cx="1705" cy="67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157" name="Group 240"/>
              <p:cNvGrpSpPr>
                <a:grpSpLocks/>
              </p:cNvGrpSpPr>
              <p:nvPr/>
            </p:nvGrpSpPr>
            <p:grpSpPr bwMode="auto">
              <a:xfrm>
                <a:off x="3499" y="4320"/>
                <a:ext cx="1691" cy="672"/>
                <a:chOff x="3499" y="4320"/>
                <a:chExt cx="1691" cy="672"/>
              </a:xfrm>
            </p:grpSpPr>
            <p:sp>
              <p:nvSpPr>
                <p:cNvPr id="87144" name="Rectangle 239"/>
                <p:cNvSpPr>
                  <a:spLocks noChangeArrowheads="1"/>
                </p:cNvSpPr>
                <p:nvPr/>
              </p:nvSpPr>
              <p:spPr bwMode="auto">
                <a:xfrm>
                  <a:off x="3499" y="4320"/>
                  <a:ext cx="1691" cy="672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161" name="Group 238"/>
                <p:cNvGrpSpPr>
                  <a:grpSpLocks/>
                </p:cNvGrpSpPr>
                <p:nvPr/>
              </p:nvGrpSpPr>
              <p:grpSpPr bwMode="auto">
                <a:xfrm>
                  <a:off x="3499" y="4320"/>
                  <a:ext cx="1691" cy="672"/>
                  <a:chOff x="3499" y="4320"/>
                  <a:chExt cx="1691" cy="672"/>
                </a:xfrm>
              </p:grpSpPr>
              <p:sp>
                <p:nvSpPr>
                  <p:cNvPr id="87146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3542" y="4320"/>
                    <a:ext cx="1605" cy="672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ru-RU" sz="1600" b="1">
                        <a:solidFill>
                          <a:srgbClr val="000066"/>
                        </a:solidFill>
                      </a:rPr>
                      <a:t>Конструктивная активность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47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3499" y="4320"/>
                    <a:ext cx="1691" cy="67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165" name="Group 244"/>
              <p:cNvGrpSpPr>
                <a:grpSpLocks/>
              </p:cNvGrpSpPr>
              <p:nvPr/>
            </p:nvGrpSpPr>
            <p:grpSpPr bwMode="auto">
              <a:xfrm>
                <a:off x="0" y="4992"/>
                <a:ext cx="1794" cy="480"/>
                <a:chOff x="0" y="4992"/>
                <a:chExt cx="1794" cy="480"/>
              </a:xfrm>
            </p:grpSpPr>
            <p:sp>
              <p:nvSpPr>
                <p:cNvPr id="87140" name="Rectangle 243"/>
                <p:cNvSpPr>
                  <a:spLocks noChangeArrowheads="1"/>
                </p:cNvSpPr>
                <p:nvPr/>
              </p:nvSpPr>
              <p:spPr bwMode="auto">
                <a:xfrm>
                  <a:off x="0" y="4992"/>
                  <a:ext cx="1794" cy="48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171" name="Group 242"/>
                <p:cNvGrpSpPr>
                  <a:grpSpLocks/>
                </p:cNvGrpSpPr>
                <p:nvPr/>
              </p:nvGrpSpPr>
              <p:grpSpPr bwMode="auto">
                <a:xfrm>
                  <a:off x="0" y="4992"/>
                  <a:ext cx="1794" cy="480"/>
                  <a:chOff x="0" y="4992"/>
                  <a:chExt cx="1794" cy="480"/>
                </a:xfrm>
              </p:grpSpPr>
              <p:sp>
                <p:nvSpPr>
                  <p:cNvPr id="87142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4992"/>
                    <a:ext cx="1708" cy="480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Относительность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43" name="Rectangle 24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992"/>
                    <a:ext cx="1794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175" name="Group 248"/>
              <p:cNvGrpSpPr>
                <a:grpSpLocks/>
              </p:cNvGrpSpPr>
              <p:nvPr/>
            </p:nvGrpSpPr>
            <p:grpSpPr bwMode="auto">
              <a:xfrm>
                <a:off x="1794" y="4992"/>
                <a:ext cx="1705" cy="480"/>
                <a:chOff x="1794" y="4992"/>
                <a:chExt cx="1705" cy="480"/>
              </a:xfrm>
            </p:grpSpPr>
            <p:sp>
              <p:nvSpPr>
                <p:cNvPr id="87136" name="Rectangle 247"/>
                <p:cNvSpPr>
                  <a:spLocks noChangeArrowheads="1"/>
                </p:cNvSpPr>
                <p:nvPr/>
              </p:nvSpPr>
              <p:spPr bwMode="auto">
                <a:xfrm>
                  <a:off x="1794" y="4992"/>
                  <a:ext cx="1705" cy="48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179" name="Group 246"/>
                <p:cNvGrpSpPr>
                  <a:grpSpLocks/>
                </p:cNvGrpSpPr>
                <p:nvPr/>
              </p:nvGrpSpPr>
              <p:grpSpPr bwMode="auto">
                <a:xfrm>
                  <a:off x="1794" y="4992"/>
                  <a:ext cx="1705" cy="480"/>
                  <a:chOff x="1794" y="4992"/>
                  <a:chExt cx="1705" cy="480"/>
                </a:xfrm>
              </p:grpSpPr>
              <p:sp>
                <p:nvSpPr>
                  <p:cNvPr id="87138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4992"/>
                    <a:ext cx="1619" cy="480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latin typeface="Courier New" pitchFamily="49" charset="0"/>
                        <a:cs typeface="Courier New" pitchFamily="49" charset="0"/>
                      </a:rPr>
                      <a:t> </a:t>
                    </a:r>
                  </a:p>
                  <a:p>
                    <a:pPr algn="ctr" eaLnBrk="0" hangingPunct="0"/>
                    <a:endParaRPr lang="ru-RU" sz="1600" b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39" name="Rectangle 245"/>
                  <p:cNvSpPr>
                    <a:spLocks noChangeArrowheads="1"/>
                  </p:cNvSpPr>
                  <p:nvPr/>
                </p:nvSpPr>
                <p:spPr bwMode="auto">
                  <a:xfrm>
                    <a:off x="1794" y="4992"/>
                    <a:ext cx="1705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183" name="Group 252"/>
              <p:cNvGrpSpPr>
                <a:grpSpLocks/>
              </p:cNvGrpSpPr>
              <p:nvPr/>
            </p:nvGrpSpPr>
            <p:grpSpPr bwMode="auto">
              <a:xfrm>
                <a:off x="3499" y="4992"/>
                <a:ext cx="1691" cy="480"/>
                <a:chOff x="3499" y="4992"/>
                <a:chExt cx="1691" cy="480"/>
              </a:xfrm>
            </p:grpSpPr>
            <p:sp>
              <p:nvSpPr>
                <p:cNvPr id="87132" name="Rectangle 251"/>
                <p:cNvSpPr>
                  <a:spLocks noChangeArrowheads="1"/>
                </p:cNvSpPr>
                <p:nvPr/>
              </p:nvSpPr>
              <p:spPr bwMode="auto">
                <a:xfrm>
                  <a:off x="3499" y="4992"/>
                  <a:ext cx="1691" cy="48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187" name="Group 250"/>
                <p:cNvGrpSpPr>
                  <a:grpSpLocks/>
                </p:cNvGrpSpPr>
                <p:nvPr/>
              </p:nvGrpSpPr>
              <p:grpSpPr bwMode="auto">
                <a:xfrm>
                  <a:off x="3499" y="4992"/>
                  <a:ext cx="1691" cy="480"/>
                  <a:chOff x="3499" y="4992"/>
                  <a:chExt cx="1691" cy="480"/>
                </a:xfrm>
              </p:grpSpPr>
              <p:sp>
                <p:nvSpPr>
                  <p:cNvPr id="87134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3542" y="4992"/>
                    <a:ext cx="1605" cy="480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Отвлечение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35" name="Rectangle 249"/>
                  <p:cNvSpPr>
                    <a:spLocks noChangeArrowheads="1"/>
                  </p:cNvSpPr>
                  <p:nvPr/>
                </p:nvSpPr>
                <p:spPr bwMode="auto">
                  <a:xfrm>
                    <a:off x="3499" y="4992"/>
                    <a:ext cx="1691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191" name="Group 254"/>
              <p:cNvGrpSpPr>
                <a:grpSpLocks/>
              </p:cNvGrpSpPr>
              <p:nvPr/>
            </p:nvGrpSpPr>
            <p:grpSpPr bwMode="auto">
              <a:xfrm>
                <a:off x="0" y="5472"/>
                <a:ext cx="5190" cy="480"/>
                <a:chOff x="0" y="5472"/>
                <a:chExt cx="5190" cy="480"/>
              </a:xfrm>
            </p:grpSpPr>
            <p:sp>
              <p:nvSpPr>
                <p:cNvPr id="87130" name="Rectangle 158"/>
                <p:cNvSpPr>
                  <a:spLocks noChangeArrowheads="1"/>
                </p:cNvSpPr>
                <p:nvPr/>
              </p:nvSpPr>
              <p:spPr bwMode="auto">
                <a:xfrm>
                  <a:off x="43" y="5472"/>
                  <a:ext cx="5104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600" b="1" i="1">
                      <a:solidFill>
                        <a:srgbClr val="000066"/>
                      </a:solidFill>
                    </a:rPr>
                    <a:t>Неадаптивные</a:t>
                  </a:r>
                  <a:endParaRPr lang="ru-RU" sz="1600" b="1">
                    <a:solidFill>
                      <a:srgbClr val="000066"/>
                    </a:solidFill>
                    <a:latin typeface="Courier New" pitchFamily="49" charset="0"/>
                    <a:cs typeface="Courier New" pitchFamily="49" charset="0"/>
                  </a:endParaRPr>
                </a:p>
                <a:p>
                  <a:pPr algn="ctr" eaLnBrk="0" hangingPunct="0"/>
                  <a:endParaRPr lang="ru-RU" sz="1600" b="1">
                    <a:latin typeface="Times New Roman" pitchFamily="18" charset="0"/>
                  </a:endParaRPr>
                </a:p>
              </p:txBody>
            </p:sp>
            <p:sp>
              <p:nvSpPr>
                <p:cNvPr id="87131" name="Rectangle 253"/>
                <p:cNvSpPr>
                  <a:spLocks noChangeArrowheads="1"/>
                </p:cNvSpPr>
                <p:nvPr/>
              </p:nvSpPr>
              <p:spPr bwMode="auto">
                <a:xfrm>
                  <a:off x="0" y="5472"/>
                  <a:ext cx="5190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7195" name="Group 258"/>
              <p:cNvGrpSpPr>
                <a:grpSpLocks/>
              </p:cNvGrpSpPr>
              <p:nvPr/>
            </p:nvGrpSpPr>
            <p:grpSpPr bwMode="auto">
              <a:xfrm>
                <a:off x="0" y="5952"/>
                <a:ext cx="1794" cy="672"/>
                <a:chOff x="0" y="5952"/>
                <a:chExt cx="1794" cy="672"/>
              </a:xfrm>
            </p:grpSpPr>
            <p:sp>
              <p:nvSpPr>
                <p:cNvPr id="87126" name="Rectangle 257"/>
                <p:cNvSpPr>
                  <a:spLocks noChangeArrowheads="1"/>
                </p:cNvSpPr>
                <p:nvPr/>
              </p:nvSpPr>
              <p:spPr bwMode="auto">
                <a:xfrm>
                  <a:off x="0" y="5952"/>
                  <a:ext cx="1794" cy="672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199" name="Group 256"/>
                <p:cNvGrpSpPr>
                  <a:grpSpLocks/>
                </p:cNvGrpSpPr>
                <p:nvPr/>
              </p:nvGrpSpPr>
              <p:grpSpPr bwMode="auto">
                <a:xfrm>
                  <a:off x="0" y="5952"/>
                  <a:ext cx="1794" cy="672"/>
                  <a:chOff x="0" y="5952"/>
                  <a:chExt cx="1794" cy="672"/>
                </a:xfrm>
              </p:grpSpPr>
              <p:sp>
                <p:nvSpPr>
                  <p:cNvPr id="87128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5952"/>
                    <a:ext cx="1708" cy="672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Смирение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29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952"/>
                    <a:ext cx="1794" cy="67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203" name="Group 262"/>
              <p:cNvGrpSpPr>
                <a:grpSpLocks/>
              </p:cNvGrpSpPr>
              <p:nvPr/>
            </p:nvGrpSpPr>
            <p:grpSpPr bwMode="auto">
              <a:xfrm>
                <a:off x="1794" y="5952"/>
                <a:ext cx="1705" cy="672"/>
                <a:chOff x="1794" y="5952"/>
                <a:chExt cx="1705" cy="672"/>
              </a:xfrm>
            </p:grpSpPr>
            <p:sp>
              <p:nvSpPr>
                <p:cNvPr id="87122" name="Rectangle 261"/>
                <p:cNvSpPr>
                  <a:spLocks noChangeArrowheads="1"/>
                </p:cNvSpPr>
                <p:nvPr/>
              </p:nvSpPr>
              <p:spPr bwMode="auto">
                <a:xfrm>
                  <a:off x="1794" y="5952"/>
                  <a:ext cx="1705" cy="672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214" name="Group 260"/>
                <p:cNvGrpSpPr>
                  <a:grpSpLocks/>
                </p:cNvGrpSpPr>
                <p:nvPr/>
              </p:nvGrpSpPr>
              <p:grpSpPr bwMode="auto">
                <a:xfrm>
                  <a:off x="1794" y="5952"/>
                  <a:ext cx="1705" cy="672"/>
                  <a:chOff x="1794" y="5952"/>
                  <a:chExt cx="1705" cy="672"/>
                </a:xfrm>
              </p:grpSpPr>
              <p:sp>
                <p:nvSpPr>
                  <p:cNvPr id="87124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5952"/>
                    <a:ext cx="1619" cy="672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Самообвинение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25" name="Rectangle 259"/>
                  <p:cNvSpPr>
                    <a:spLocks noChangeArrowheads="1"/>
                  </p:cNvSpPr>
                  <p:nvPr/>
                </p:nvSpPr>
                <p:spPr bwMode="auto">
                  <a:xfrm>
                    <a:off x="1794" y="5952"/>
                    <a:ext cx="1705" cy="67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215" name="Group 266"/>
              <p:cNvGrpSpPr>
                <a:grpSpLocks/>
              </p:cNvGrpSpPr>
              <p:nvPr/>
            </p:nvGrpSpPr>
            <p:grpSpPr bwMode="auto">
              <a:xfrm>
                <a:off x="3499" y="5952"/>
                <a:ext cx="1691" cy="672"/>
                <a:chOff x="3499" y="5952"/>
                <a:chExt cx="1691" cy="672"/>
              </a:xfrm>
            </p:grpSpPr>
            <p:sp>
              <p:nvSpPr>
                <p:cNvPr id="87118" name="Rectangle 265"/>
                <p:cNvSpPr>
                  <a:spLocks noChangeArrowheads="1"/>
                </p:cNvSpPr>
                <p:nvPr/>
              </p:nvSpPr>
              <p:spPr bwMode="auto">
                <a:xfrm>
                  <a:off x="3499" y="5952"/>
                  <a:ext cx="1691" cy="672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216" name="Group 264"/>
                <p:cNvGrpSpPr>
                  <a:grpSpLocks/>
                </p:cNvGrpSpPr>
                <p:nvPr/>
              </p:nvGrpSpPr>
              <p:grpSpPr bwMode="auto">
                <a:xfrm>
                  <a:off x="3499" y="5952"/>
                  <a:ext cx="1691" cy="672"/>
                  <a:chOff x="3499" y="5952"/>
                  <a:chExt cx="1691" cy="672"/>
                </a:xfrm>
              </p:grpSpPr>
              <p:sp>
                <p:nvSpPr>
                  <p:cNvPr id="87120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3542" y="5952"/>
                    <a:ext cx="1605" cy="672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Активное избегание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21" name="Rectangle 263"/>
                  <p:cNvSpPr>
                    <a:spLocks noChangeArrowheads="1"/>
                  </p:cNvSpPr>
                  <p:nvPr/>
                </p:nvSpPr>
                <p:spPr bwMode="auto">
                  <a:xfrm>
                    <a:off x="3499" y="5952"/>
                    <a:ext cx="1691" cy="67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217" name="Group 270"/>
              <p:cNvGrpSpPr>
                <a:grpSpLocks/>
              </p:cNvGrpSpPr>
              <p:nvPr/>
            </p:nvGrpSpPr>
            <p:grpSpPr bwMode="auto">
              <a:xfrm>
                <a:off x="0" y="6624"/>
                <a:ext cx="1794" cy="480"/>
                <a:chOff x="0" y="6624"/>
                <a:chExt cx="1794" cy="480"/>
              </a:xfrm>
            </p:grpSpPr>
            <p:sp>
              <p:nvSpPr>
                <p:cNvPr id="87114" name="Rectangle 269"/>
                <p:cNvSpPr>
                  <a:spLocks noChangeArrowheads="1"/>
                </p:cNvSpPr>
                <p:nvPr/>
              </p:nvSpPr>
              <p:spPr bwMode="auto">
                <a:xfrm>
                  <a:off x="0" y="6624"/>
                  <a:ext cx="1794" cy="480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218" name="Group 268"/>
                <p:cNvGrpSpPr>
                  <a:grpSpLocks/>
                </p:cNvGrpSpPr>
                <p:nvPr/>
              </p:nvGrpSpPr>
              <p:grpSpPr bwMode="auto">
                <a:xfrm>
                  <a:off x="0" y="6624"/>
                  <a:ext cx="1794" cy="480"/>
                  <a:chOff x="0" y="6624"/>
                  <a:chExt cx="1794" cy="480"/>
                </a:xfrm>
              </p:grpSpPr>
              <p:sp>
                <p:nvSpPr>
                  <p:cNvPr id="87116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6624"/>
                    <a:ext cx="1708" cy="480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Растерянность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17" name="Rectangle 26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624"/>
                    <a:ext cx="1794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219" name="Group 274"/>
              <p:cNvGrpSpPr>
                <a:grpSpLocks/>
              </p:cNvGrpSpPr>
              <p:nvPr/>
            </p:nvGrpSpPr>
            <p:grpSpPr bwMode="auto">
              <a:xfrm>
                <a:off x="1794" y="6624"/>
                <a:ext cx="1705" cy="480"/>
                <a:chOff x="1794" y="6624"/>
                <a:chExt cx="1705" cy="480"/>
              </a:xfrm>
            </p:grpSpPr>
            <p:sp>
              <p:nvSpPr>
                <p:cNvPr id="87110" name="Rectangle 273"/>
                <p:cNvSpPr>
                  <a:spLocks noChangeArrowheads="1"/>
                </p:cNvSpPr>
                <p:nvPr/>
              </p:nvSpPr>
              <p:spPr bwMode="auto">
                <a:xfrm>
                  <a:off x="1794" y="6624"/>
                  <a:ext cx="1705" cy="480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220" name="Group 272"/>
                <p:cNvGrpSpPr>
                  <a:grpSpLocks/>
                </p:cNvGrpSpPr>
                <p:nvPr/>
              </p:nvGrpSpPr>
              <p:grpSpPr bwMode="auto">
                <a:xfrm>
                  <a:off x="1794" y="6624"/>
                  <a:ext cx="1705" cy="480"/>
                  <a:chOff x="1794" y="6624"/>
                  <a:chExt cx="1705" cy="480"/>
                </a:xfrm>
              </p:grpSpPr>
              <p:sp>
                <p:nvSpPr>
                  <p:cNvPr id="87112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6624"/>
                    <a:ext cx="1619" cy="480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Агрессивность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13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1794" y="6624"/>
                    <a:ext cx="1705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221" name="Group 278"/>
              <p:cNvGrpSpPr>
                <a:grpSpLocks/>
              </p:cNvGrpSpPr>
              <p:nvPr/>
            </p:nvGrpSpPr>
            <p:grpSpPr bwMode="auto">
              <a:xfrm>
                <a:off x="3499" y="6624"/>
                <a:ext cx="1691" cy="480"/>
                <a:chOff x="3499" y="6624"/>
                <a:chExt cx="1691" cy="480"/>
              </a:xfrm>
            </p:grpSpPr>
            <p:sp>
              <p:nvSpPr>
                <p:cNvPr id="87106" name="Rectangle 277"/>
                <p:cNvSpPr>
                  <a:spLocks noChangeArrowheads="1"/>
                </p:cNvSpPr>
                <p:nvPr/>
              </p:nvSpPr>
              <p:spPr bwMode="auto">
                <a:xfrm>
                  <a:off x="3499" y="6624"/>
                  <a:ext cx="1691" cy="480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222" name="Group 276"/>
                <p:cNvGrpSpPr>
                  <a:grpSpLocks/>
                </p:cNvGrpSpPr>
                <p:nvPr/>
              </p:nvGrpSpPr>
              <p:grpSpPr bwMode="auto">
                <a:xfrm>
                  <a:off x="3499" y="6624"/>
                  <a:ext cx="1691" cy="480"/>
                  <a:chOff x="3499" y="6624"/>
                  <a:chExt cx="1691" cy="480"/>
                </a:xfrm>
              </p:grpSpPr>
              <p:sp>
                <p:nvSpPr>
                  <p:cNvPr id="87108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3542" y="6624"/>
                    <a:ext cx="1605" cy="480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Отступление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09" name="Rectangle 275"/>
                  <p:cNvSpPr>
                    <a:spLocks noChangeArrowheads="1"/>
                  </p:cNvSpPr>
                  <p:nvPr/>
                </p:nvSpPr>
                <p:spPr bwMode="auto">
                  <a:xfrm>
                    <a:off x="3499" y="6624"/>
                    <a:ext cx="1691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223" name="Group 282"/>
              <p:cNvGrpSpPr>
                <a:grpSpLocks/>
              </p:cNvGrpSpPr>
              <p:nvPr/>
            </p:nvGrpSpPr>
            <p:grpSpPr bwMode="auto">
              <a:xfrm>
                <a:off x="0" y="7104"/>
                <a:ext cx="1794" cy="480"/>
                <a:chOff x="0" y="7104"/>
                <a:chExt cx="1794" cy="480"/>
              </a:xfrm>
            </p:grpSpPr>
            <p:sp>
              <p:nvSpPr>
                <p:cNvPr id="87102" name="Rectangle 281"/>
                <p:cNvSpPr>
                  <a:spLocks noChangeArrowheads="1"/>
                </p:cNvSpPr>
                <p:nvPr/>
              </p:nvSpPr>
              <p:spPr bwMode="auto">
                <a:xfrm>
                  <a:off x="0" y="7104"/>
                  <a:ext cx="1794" cy="480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224" name="Group 280"/>
                <p:cNvGrpSpPr>
                  <a:grpSpLocks/>
                </p:cNvGrpSpPr>
                <p:nvPr/>
              </p:nvGrpSpPr>
              <p:grpSpPr bwMode="auto">
                <a:xfrm>
                  <a:off x="0" y="7104"/>
                  <a:ext cx="1794" cy="480"/>
                  <a:chOff x="0" y="7104"/>
                  <a:chExt cx="1794" cy="480"/>
                </a:xfrm>
              </p:grpSpPr>
              <p:sp>
                <p:nvSpPr>
                  <p:cNvPr id="87104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7104"/>
                    <a:ext cx="1708" cy="480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Диссимуляция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05" name="Rectangle 27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7104"/>
                    <a:ext cx="1794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225" name="Group 286"/>
              <p:cNvGrpSpPr>
                <a:grpSpLocks/>
              </p:cNvGrpSpPr>
              <p:nvPr/>
            </p:nvGrpSpPr>
            <p:grpSpPr bwMode="auto">
              <a:xfrm>
                <a:off x="1794" y="7104"/>
                <a:ext cx="1705" cy="480"/>
                <a:chOff x="1794" y="7104"/>
                <a:chExt cx="1705" cy="480"/>
              </a:xfrm>
            </p:grpSpPr>
            <p:sp>
              <p:nvSpPr>
                <p:cNvPr id="87098" name="Rectangle 285"/>
                <p:cNvSpPr>
                  <a:spLocks noChangeArrowheads="1"/>
                </p:cNvSpPr>
                <p:nvPr/>
              </p:nvSpPr>
              <p:spPr bwMode="auto">
                <a:xfrm>
                  <a:off x="1794" y="7104"/>
                  <a:ext cx="1705" cy="480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226" name="Group 284"/>
                <p:cNvGrpSpPr>
                  <a:grpSpLocks/>
                </p:cNvGrpSpPr>
                <p:nvPr/>
              </p:nvGrpSpPr>
              <p:grpSpPr bwMode="auto">
                <a:xfrm>
                  <a:off x="1794" y="7104"/>
                  <a:ext cx="1705" cy="480"/>
                  <a:chOff x="1794" y="7104"/>
                  <a:chExt cx="1705" cy="480"/>
                </a:xfrm>
              </p:grpSpPr>
              <p:sp>
                <p:nvSpPr>
                  <p:cNvPr id="87100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7104"/>
                    <a:ext cx="1619" cy="480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Покорность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01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1794" y="7104"/>
                    <a:ext cx="1705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227" name="Group 290"/>
              <p:cNvGrpSpPr>
                <a:grpSpLocks/>
              </p:cNvGrpSpPr>
              <p:nvPr/>
            </p:nvGrpSpPr>
            <p:grpSpPr bwMode="auto">
              <a:xfrm>
                <a:off x="3499" y="7104"/>
                <a:ext cx="1691" cy="480"/>
                <a:chOff x="3499" y="7104"/>
                <a:chExt cx="1691" cy="480"/>
              </a:xfrm>
            </p:grpSpPr>
            <p:sp>
              <p:nvSpPr>
                <p:cNvPr id="87094" name="Rectangle 289"/>
                <p:cNvSpPr>
                  <a:spLocks noChangeArrowheads="1"/>
                </p:cNvSpPr>
                <p:nvPr/>
              </p:nvSpPr>
              <p:spPr bwMode="auto">
                <a:xfrm>
                  <a:off x="3499" y="7104"/>
                  <a:ext cx="1691" cy="480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228" name="Group 288"/>
                <p:cNvGrpSpPr>
                  <a:grpSpLocks/>
                </p:cNvGrpSpPr>
                <p:nvPr/>
              </p:nvGrpSpPr>
              <p:grpSpPr bwMode="auto">
                <a:xfrm>
                  <a:off x="3499" y="7104"/>
                  <a:ext cx="1691" cy="480"/>
                  <a:chOff x="3499" y="7104"/>
                  <a:chExt cx="1691" cy="480"/>
                </a:xfrm>
              </p:grpSpPr>
              <p:sp>
                <p:nvSpPr>
                  <p:cNvPr id="87096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3542" y="7104"/>
                    <a:ext cx="1605" cy="480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latin typeface="Courier New" pitchFamily="49" charset="0"/>
                        <a:cs typeface="Courier New" pitchFamily="49" charset="0"/>
                      </a:rPr>
                      <a:t> </a:t>
                    </a:r>
                  </a:p>
                  <a:p>
                    <a:pPr algn="ctr" eaLnBrk="0" hangingPunct="0"/>
                    <a:endParaRPr lang="ru-RU" sz="1600" b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097" name="Rectangle 287"/>
                  <p:cNvSpPr>
                    <a:spLocks noChangeArrowheads="1"/>
                  </p:cNvSpPr>
                  <p:nvPr/>
                </p:nvSpPr>
                <p:spPr bwMode="auto">
                  <a:xfrm>
                    <a:off x="3499" y="7104"/>
                    <a:ext cx="1691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229" name="Group 294"/>
              <p:cNvGrpSpPr>
                <a:grpSpLocks/>
              </p:cNvGrpSpPr>
              <p:nvPr/>
            </p:nvGrpSpPr>
            <p:grpSpPr bwMode="auto">
              <a:xfrm>
                <a:off x="0" y="7584"/>
                <a:ext cx="1794" cy="672"/>
                <a:chOff x="0" y="7584"/>
                <a:chExt cx="1794" cy="672"/>
              </a:xfrm>
            </p:grpSpPr>
            <p:sp>
              <p:nvSpPr>
                <p:cNvPr id="87090" name="Rectangle 293"/>
                <p:cNvSpPr>
                  <a:spLocks noChangeArrowheads="1"/>
                </p:cNvSpPr>
                <p:nvPr/>
              </p:nvSpPr>
              <p:spPr bwMode="auto">
                <a:xfrm>
                  <a:off x="0" y="7584"/>
                  <a:ext cx="1794" cy="672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230" name="Group 292"/>
                <p:cNvGrpSpPr>
                  <a:grpSpLocks/>
                </p:cNvGrpSpPr>
                <p:nvPr/>
              </p:nvGrpSpPr>
              <p:grpSpPr bwMode="auto">
                <a:xfrm>
                  <a:off x="0" y="7584"/>
                  <a:ext cx="1794" cy="672"/>
                  <a:chOff x="0" y="7584"/>
                  <a:chExt cx="1794" cy="672"/>
                </a:xfrm>
              </p:grpSpPr>
              <p:sp>
                <p:nvSpPr>
                  <p:cNvPr id="87092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7584"/>
                    <a:ext cx="1708" cy="672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Игнорирование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093" name="Rectangle 29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7584"/>
                    <a:ext cx="1794" cy="67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231" name="Group 298"/>
              <p:cNvGrpSpPr>
                <a:grpSpLocks/>
              </p:cNvGrpSpPr>
              <p:nvPr/>
            </p:nvGrpSpPr>
            <p:grpSpPr bwMode="auto">
              <a:xfrm>
                <a:off x="1794" y="7584"/>
                <a:ext cx="1705" cy="672"/>
                <a:chOff x="1794" y="7584"/>
                <a:chExt cx="1705" cy="672"/>
              </a:xfrm>
            </p:grpSpPr>
            <p:sp>
              <p:nvSpPr>
                <p:cNvPr id="87086" name="Rectangle 297"/>
                <p:cNvSpPr>
                  <a:spLocks noChangeArrowheads="1"/>
                </p:cNvSpPr>
                <p:nvPr/>
              </p:nvSpPr>
              <p:spPr bwMode="auto">
                <a:xfrm>
                  <a:off x="1794" y="7584"/>
                  <a:ext cx="1705" cy="672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040" name="Group 296"/>
                <p:cNvGrpSpPr>
                  <a:grpSpLocks/>
                </p:cNvGrpSpPr>
                <p:nvPr/>
              </p:nvGrpSpPr>
              <p:grpSpPr bwMode="auto">
                <a:xfrm>
                  <a:off x="1794" y="7584"/>
                  <a:ext cx="1705" cy="672"/>
                  <a:chOff x="1794" y="7584"/>
                  <a:chExt cx="1705" cy="672"/>
                </a:xfrm>
              </p:grpSpPr>
              <p:sp>
                <p:nvSpPr>
                  <p:cNvPr id="87088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7584"/>
                    <a:ext cx="1619" cy="672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Подавление эмоций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089" name="Rectangle 295"/>
                  <p:cNvSpPr>
                    <a:spLocks noChangeArrowheads="1"/>
                  </p:cNvSpPr>
                  <p:nvPr/>
                </p:nvSpPr>
                <p:spPr bwMode="auto">
                  <a:xfrm>
                    <a:off x="1794" y="7584"/>
                    <a:ext cx="1705" cy="67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041" name="Group 302"/>
              <p:cNvGrpSpPr>
                <a:grpSpLocks/>
              </p:cNvGrpSpPr>
              <p:nvPr/>
            </p:nvGrpSpPr>
            <p:grpSpPr bwMode="auto">
              <a:xfrm>
                <a:off x="3499" y="7584"/>
                <a:ext cx="1691" cy="672"/>
                <a:chOff x="3499" y="7584"/>
                <a:chExt cx="1691" cy="672"/>
              </a:xfrm>
            </p:grpSpPr>
            <p:sp>
              <p:nvSpPr>
                <p:cNvPr id="87082" name="Rectangle 301"/>
                <p:cNvSpPr>
                  <a:spLocks noChangeArrowheads="1"/>
                </p:cNvSpPr>
                <p:nvPr/>
              </p:nvSpPr>
              <p:spPr bwMode="auto">
                <a:xfrm>
                  <a:off x="3499" y="7584"/>
                  <a:ext cx="1691" cy="672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042" name="Group 300"/>
                <p:cNvGrpSpPr>
                  <a:grpSpLocks/>
                </p:cNvGrpSpPr>
                <p:nvPr/>
              </p:nvGrpSpPr>
              <p:grpSpPr bwMode="auto">
                <a:xfrm>
                  <a:off x="3499" y="7584"/>
                  <a:ext cx="1691" cy="672"/>
                  <a:chOff x="3499" y="7584"/>
                  <a:chExt cx="1691" cy="672"/>
                </a:xfrm>
              </p:grpSpPr>
              <p:sp>
                <p:nvSpPr>
                  <p:cNvPr id="87084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3542" y="7584"/>
                    <a:ext cx="1605" cy="672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latin typeface="Courier New" pitchFamily="49" charset="0"/>
                        <a:cs typeface="Courier New" pitchFamily="49" charset="0"/>
                      </a:rPr>
                      <a:t> </a:t>
                    </a:r>
                  </a:p>
                  <a:p>
                    <a:pPr algn="ctr" eaLnBrk="0" hangingPunct="0"/>
                    <a:endParaRPr lang="ru-RU" sz="1600" b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085" name="Rectangle 299"/>
                  <p:cNvSpPr>
                    <a:spLocks noChangeArrowheads="1"/>
                  </p:cNvSpPr>
                  <p:nvPr/>
                </p:nvSpPr>
                <p:spPr bwMode="auto">
                  <a:xfrm>
                    <a:off x="3499" y="7584"/>
                    <a:ext cx="1691" cy="67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87045" name="Rectangle 304"/>
            <p:cNvSpPr>
              <a:spLocks noChangeArrowheads="1"/>
            </p:cNvSpPr>
            <p:nvPr/>
          </p:nvSpPr>
          <p:spPr bwMode="auto">
            <a:xfrm>
              <a:off x="-3" y="-3"/>
              <a:ext cx="5196" cy="8262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7043" name="Прямоугольник 174"/>
          <p:cNvSpPr>
            <a:spLocks noChangeArrowheads="1"/>
          </p:cNvSpPr>
          <p:nvPr/>
        </p:nvSpPr>
        <p:spPr bwMode="auto">
          <a:xfrm>
            <a:off x="323528" y="188640"/>
            <a:ext cx="82489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</a:rPr>
              <a:t>2 этап – </a:t>
            </a:r>
            <a:r>
              <a:rPr lang="ru-RU" sz="2800" b="1" dirty="0" smtClean="0">
                <a:solidFill>
                  <a:srgbClr val="000099"/>
                </a:solidFill>
              </a:rPr>
              <a:t>определение предлагаемой стратегии </a:t>
            </a:r>
            <a:r>
              <a:rPr lang="ru-RU" sz="2800" b="1" dirty="0">
                <a:solidFill>
                  <a:srgbClr val="000099"/>
                </a:solidFill>
              </a:rPr>
              <a:t>поведения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i="1" dirty="0">
                <a:solidFill>
                  <a:srgbClr val="000099"/>
                </a:solidFill>
              </a:rPr>
              <a:t>(по </a:t>
            </a:r>
            <a:r>
              <a:rPr lang="ru-RU" sz="2800" i="1" dirty="0" err="1">
                <a:solidFill>
                  <a:srgbClr val="000099"/>
                </a:solidFill>
              </a:rPr>
              <a:t>Хайму</a:t>
            </a:r>
            <a:r>
              <a:rPr lang="ru-RU" sz="2800" i="1" dirty="0">
                <a:solidFill>
                  <a:srgbClr val="000099"/>
                </a:solidFill>
              </a:rPr>
              <a:t>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786813" cy="863600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+mn-lt"/>
              </a:rPr>
              <a:t>3 этап психиатрический – какая функция психической деятельности нарушена</a:t>
            </a:r>
            <a:endParaRPr lang="ru-RU" sz="3200" b="1" dirty="0" smtClean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88067" name="Oval 6"/>
          <p:cNvSpPr>
            <a:spLocks noChangeArrowheads="1"/>
          </p:cNvSpPr>
          <p:nvPr/>
        </p:nvSpPr>
        <p:spPr bwMode="auto">
          <a:xfrm>
            <a:off x="2743200" y="2057400"/>
            <a:ext cx="4114800" cy="3886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068" name="Oval 7"/>
          <p:cNvSpPr>
            <a:spLocks noChangeArrowheads="1"/>
          </p:cNvSpPr>
          <p:nvPr/>
        </p:nvSpPr>
        <p:spPr bwMode="auto">
          <a:xfrm>
            <a:off x="3352800" y="2590800"/>
            <a:ext cx="2895600" cy="2743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069" name="Oval 8"/>
          <p:cNvSpPr>
            <a:spLocks noChangeArrowheads="1"/>
          </p:cNvSpPr>
          <p:nvPr/>
        </p:nvSpPr>
        <p:spPr bwMode="auto">
          <a:xfrm>
            <a:off x="3962400" y="3200400"/>
            <a:ext cx="1676400" cy="16002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070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Times New Roman" pitchFamily="18" charset="0"/>
              </a:rPr>
              <a:t>дух</a:t>
            </a:r>
          </a:p>
        </p:txBody>
      </p:sp>
      <p:sp>
        <p:nvSpPr>
          <p:cNvPr id="88071" name="Text Box 10"/>
          <p:cNvSpPr txBox="1">
            <a:spLocks noChangeArrowheads="1"/>
          </p:cNvSpPr>
          <p:nvPr/>
        </p:nvSpPr>
        <p:spPr bwMode="auto">
          <a:xfrm>
            <a:off x="4114800" y="25908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009900"/>
                </a:solidFill>
                <a:latin typeface="Times New Roman" pitchFamily="18" charset="0"/>
              </a:rPr>
              <a:t>душа</a:t>
            </a:r>
          </a:p>
        </p:txBody>
      </p:sp>
      <p:sp>
        <p:nvSpPr>
          <p:cNvPr id="88072" name="Text Box 11"/>
          <p:cNvSpPr txBox="1">
            <a:spLocks noChangeArrowheads="1"/>
          </p:cNvSpPr>
          <p:nvPr/>
        </p:nvSpPr>
        <p:spPr bwMode="auto">
          <a:xfrm>
            <a:off x="4267200" y="33528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CC3300"/>
                </a:solidFill>
                <a:latin typeface="Times New Roman" pitchFamily="18" charset="0"/>
              </a:rPr>
              <a:t>тело</a:t>
            </a:r>
          </a:p>
        </p:txBody>
      </p:sp>
      <p:sp>
        <p:nvSpPr>
          <p:cNvPr id="88073" name="Line 13"/>
          <p:cNvSpPr>
            <a:spLocks noChangeShapeType="1"/>
          </p:cNvSpPr>
          <p:nvPr/>
        </p:nvSpPr>
        <p:spPr bwMode="auto">
          <a:xfrm>
            <a:off x="2484438" y="1628775"/>
            <a:ext cx="2303462" cy="2232025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4" name="Line 14"/>
          <p:cNvSpPr>
            <a:spLocks noChangeShapeType="1"/>
          </p:cNvSpPr>
          <p:nvPr/>
        </p:nvSpPr>
        <p:spPr bwMode="auto">
          <a:xfrm flipV="1">
            <a:off x="4787900" y="1484313"/>
            <a:ext cx="2286000" cy="24384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5" name="Line 15"/>
          <p:cNvSpPr>
            <a:spLocks noChangeShapeType="1"/>
          </p:cNvSpPr>
          <p:nvPr/>
        </p:nvSpPr>
        <p:spPr bwMode="auto">
          <a:xfrm flipV="1">
            <a:off x="4800600" y="3505200"/>
            <a:ext cx="3581400" cy="3810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6" name="Line 16"/>
          <p:cNvSpPr>
            <a:spLocks noChangeShapeType="1"/>
          </p:cNvSpPr>
          <p:nvPr/>
        </p:nvSpPr>
        <p:spPr bwMode="auto">
          <a:xfrm>
            <a:off x="4800600" y="3886200"/>
            <a:ext cx="3124200" cy="19050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7" name="Line 17"/>
          <p:cNvSpPr>
            <a:spLocks noChangeShapeType="1"/>
          </p:cNvSpPr>
          <p:nvPr/>
        </p:nvSpPr>
        <p:spPr bwMode="auto">
          <a:xfrm>
            <a:off x="4800600" y="3886200"/>
            <a:ext cx="762000" cy="26670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8" name="Line 18"/>
          <p:cNvSpPr>
            <a:spLocks noChangeShapeType="1"/>
          </p:cNvSpPr>
          <p:nvPr/>
        </p:nvSpPr>
        <p:spPr bwMode="auto">
          <a:xfrm flipH="1">
            <a:off x="2057400" y="3886200"/>
            <a:ext cx="2743200" cy="23622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9" name="Line 19"/>
          <p:cNvSpPr>
            <a:spLocks noChangeShapeType="1"/>
          </p:cNvSpPr>
          <p:nvPr/>
        </p:nvSpPr>
        <p:spPr bwMode="auto">
          <a:xfrm flipH="1">
            <a:off x="755650" y="3860800"/>
            <a:ext cx="4032250" cy="98425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80" name="AutoShape 29"/>
          <p:cNvSpPr>
            <a:spLocks noChangeArrowheads="1"/>
          </p:cNvSpPr>
          <p:nvPr/>
        </p:nvSpPr>
        <p:spPr bwMode="auto">
          <a:xfrm>
            <a:off x="533400" y="2438400"/>
            <a:ext cx="1981200" cy="5334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FF00"/>
                </a:solidFill>
                <a:latin typeface="Times New Roman" pitchFamily="18" charset="0"/>
              </a:rPr>
              <a:t>вв</a:t>
            </a:r>
            <a:r>
              <a:rPr lang="ru-RU" sz="2400">
                <a:latin typeface="Times New Roman" pitchFamily="18" charset="0"/>
              </a:rPr>
              <a:t>восприятие</a:t>
            </a:r>
            <a:endParaRPr lang="ru-RU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8081" name="AutoShape 30"/>
          <p:cNvSpPr>
            <a:spLocks noChangeArrowheads="1"/>
          </p:cNvSpPr>
          <p:nvPr/>
        </p:nvSpPr>
        <p:spPr bwMode="auto">
          <a:xfrm>
            <a:off x="762000" y="4343400"/>
            <a:ext cx="18288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88082" name="Text Box 31"/>
          <p:cNvSpPr txBox="1">
            <a:spLocks noChangeArrowheads="1"/>
          </p:cNvSpPr>
          <p:nvPr/>
        </p:nvSpPr>
        <p:spPr bwMode="auto">
          <a:xfrm>
            <a:off x="838200" y="4419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эмоции</a:t>
            </a:r>
          </a:p>
        </p:txBody>
      </p:sp>
      <p:sp>
        <p:nvSpPr>
          <p:cNvPr id="88083" name="AutoShape 32"/>
          <p:cNvSpPr>
            <a:spLocks noChangeArrowheads="1"/>
          </p:cNvSpPr>
          <p:nvPr/>
        </p:nvSpPr>
        <p:spPr bwMode="auto">
          <a:xfrm>
            <a:off x="2895600" y="6019800"/>
            <a:ext cx="1828800" cy="5334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084" name="AutoShape 33"/>
          <p:cNvSpPr>
            <a:spLocks noChangeArrowheads="1"/>
          </p:cNvSpPr>
          <p:nvPr/>
        </p:nvSpPr>
        <p:spPr bwMode="auto">
          <a:xfrm>
            <a:off x="5943600" y="5867400"/>
            <a:ext cx="17526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085" name="AutoShape 34"/>
          <p:cNvSpPr>
            <a:spLocks noChangeArrowheads="1"/>
          </p:cNvSpPr>
          <p:nvPr/>
        </p:nvSpPr>
        <p:spPr bwMode="auto">
          <a:xfrm>
            <a:off x="7391400" y="4191000"/>
            <a:ext cx="14478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086" name="AutoShape 35"/>
          <p:cNvSpPr>
            <a:spLocks noChangeArrowheads="1"/>
          </p:cNvSpPr>
          <p:nvPr/>
        </p:nvSpPr>
        <p:spPr bwMode="auto">
          <a:xfrm>
            <a:off x="6781800" y="2514600"/>
            <a:ext cx="20574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087" name="AutoShape 36"/>
          <p:cNvSpPr>
            <a:spLocks noChangeArrowheads="1"/>
          </p:cNvSpPr>
          <p:nvPr/>
        </p:nvSpPr>
        <p:spPr bwMode="auto">
          <a:xfrm>
            <a:off x="3810000" y="1447800"/>
            <a:ext cx="2133600" cy="5334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088" name="Text Box 37"/>
          <p:cNvSpPr txBox="1">
            <a:spLocks noChangeArrowheads="1"/>
          </p:cNvSpPr>
          <p:nvPr/>
        </p:nvSpPr>
        <p:spPr bwMode="auto">
          <a:xfrm>
            <a:off x="4114800" y="1447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сознание</a:t>
            </a:r>
          </a:p>
        </p:txBody>
      </p:sp>
      <p:sp>
        <p:nvSpPr>
          <p:cNvPr id="88089" name="Text Box 38"/>
          <p:cNvSpPr txBox="1">
            <a:spLocks noChangeArrowheads="1"/>
          </p:cNvSpPr>
          <p:nvPr/>
        </p:nvSpPr>
        <p:spPr bwMode="auto">
          <a:xfrm>
            <a:off x="7010400" y="2590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интеллект</a:t>
            </a:r>
          </a:p>
        </p:txBody>
      </p:sp>
      <p:sp>
        <p:nvSpPr>
          <p:cNvPr id="88090" name="Text Box 39"/>
          <p:cNvSpPr txBox="1">
            <a:spLocks noChangeArrowheads="1"/>
          </p:cNvSpPr>
          <p:nvPr/>
        </p:nvSpPr>
        <p:spPr bwMode="auto">
          <a:xfrm>
            <a:off x="7467600" y="4267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память</a:t>
            </a:r>
          </a:p>
        </p:txBody>
      </p:sp>
      <p:sp>
        <p:nvSpPr>
          <p:cNvPr id="88091" name="Text Box 40"/>
          <p:cNvSpPr txBox="1">
            <a:spLocks noChangeArrowheads="1"/>
          </p:cNvSpPr>
          <p:nvPr/>
        </p:nvSpPr>
        <p:spPr bwMode="auto">
          <a:xfrm>
            <a:off x="6019800" y="5943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мышление</a:t>
            </a:r>
          </a:p>
        </p:txBody>
      </p:sp>
      <p:sp>
        <p:nvSpPr>
          <p:cNvPr id="88092" name="Text Box 41"/>
          <p:cNvSpPr txBox="1">
            <a:spLocks noChangeArrowheads="1"/>
          </p:cNvSpPr>
          <p:nvPr/>
        </p:nvSpPr>
        <p:spPr bwMode="auto">
          <a:xfrm>
            <a:off x="3276600" y="6096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воля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7 ступень. Превращение своих стратегических противников в единомышленников и союзников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643998" cy="5000660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Конкурентов за материальные ресурсы может </a:t>
            </a:r>
            <a:r>
              <a:rPr lang="ru-RU" b="1" dirty="0" smtClean="0">
                <a:solidFill>
                  <a:srgbClr val="C00000"/>
                </a:solidFill>
              </a:rPr>
              <a:t>сделать союзниками общая опасность или общая идея спасения от нее</a:t>
            </a:r>
            <a:r>
              <a:rPr lang="ru-RU" b="1" dirty="0" smtClean="0"/>
              <a:t> путем </a:t>
            </a:r>
            <a:r>
              <a:rPr lang="ru-RU" b="1" dirty="0" smtClean="0"/>
              <a:t> </a:t>
            </a:r>
            <a:r>
              <a:rPr lang="ru-RU" b="1" dirty="0" smtClean="0"/>
              <a:t>объединения усилий каждого из них. 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Общими заботами являются: </a:t>
            </a:r>
            <a:r>
              <a:rPr lang="ru-RU" b="1" dirty="0" smtClean="0"/>
              <a:t>предотвращение мировой войны</a:t>
            </a:r>
            <a:r>
              <a:rPr lang="ru-RU" b="1" dirty="0" smtClean="0"/>
              <a:t>, терроризма, наркомании.  </a:t>
            </a:r>
            <a:endParaRPr lang="ru-RU" b="1" dirty="0" smtClean="0"/>
          </a:p>
          <a:p>
            <a:r>
              <a:rPr lang="ru-RU" b="1" dirty="0" smtClean="0"/>
              <a:t>На первое место по важности, </a:t>
            </a:r>
            <a:r>
              <a:rPr lang="ru-RU" b="1" dirty="0" smtClean="0"/>
              <a:t> </a:t>
            </a:r>
            <a:r>
              <a:rPr lang="ru-RU" b="1" dirty="0" smtClean="0"/>
              <a:t>нужно поставить </a:t>
            </a:r>
            <a:r>
              <a:rPr lang="ru-RU" b="1" dirty="0" smtClean="0">
                <a:solidFill>
                  <a:srgbClr val="C00000"/>
                </a:solidFill>
              </a:rPr>
              <a:t>восстановление </a:t>
            </a:r>
            <a:r>
              <a:rPr lang="ru-RU" b="1" dirty="0" err="1" smtClean="0">
                <a:solidFill>
                  <a:srgbClr val="C00000"/>
                </a:solidFill>
              </a:rPr>
              <a:t>со-знания</a:t>
            </a:r>
            <a:r>
              <a:rPr lang="ru-RU" b="1" dirty="0" smtClean="0">
                <a:solidFill>
                  <a:srgbClr val="C00000"/>
                </a:solidFill>
              </a:rPr>
              <a:t> и психического здоровья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smtClean="0"/>
              <a:t>определяющего поведение людей.</a:t>
            </a:r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357188" y="142875"/>
            <a:ext cx="8267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Биопсихосоциодуховная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потребностно-иерархическая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структура человека едина и универсальна</a:t>
            </a: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5029200" y="1905000"/>
            <a:ext cx="93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1026" name="Диаграмма 21"/>
          <p:cNvGraphicFramePr>
            <a:graphicFrameLocks/>
          </p:cNvGraphicFramePr>
          <p:nvPr/>
        </p:nvGraphicFramePr>
        <p:xfrm>
          <a:off x="395288" y="1341438"/>
          <a:ext cx="1447800" cy="1524000"/>
        </p:xfrm>
        <a:graphic>
          <a:graphicData uri="http://schemas.openxmlformats.org/presentationml/2006/ole">
            <p:oleObj spid="_x0000_s242690" r:id="rId3" imgW="1444877" imgH="1524132" progId="Excel.Sheet.8">
              <p:embed/>
            </p:oleObj>
          </a:graphicData>
        </a:graphic>
      </p:graphicFrame>
      <p:grpSp>
        <p:nvGrpSpPr>
          <p:cNvPr id="2" name="Группа 34"/>
          <p:cNvGrpSpPr>
            <a:grpSpLocks/>
          </p:cNvGrpSpPr>
          <p:nvPr/>
        </p:nvGrpSpPr>
        <p:grpSpPr bwMode="auto">
          <a:xfrm>
            <a:off x="611188" y="2924175"/>
            <a:ext cx="1219200" cy="1271588"/>
            <a:chOff x="3000364" y="3482790"/>
            <a:chExt cx="1428760" cy="1500198"/>
          </a:xfrm>
        </p:grpSpPr>
        <p:grpSp>
          <p:nvGrpSpPr>
            <p:cNvPr id="3" name="Группа 33"/>
            <p:cNvGrpSpPr>
              <a:grpSpLocks/>
            </p:cNvGrpSpPr>
            <p:nvPr/>
          </p:nvGrpSpPr>
          <p:grpSpPr bwMode="auto">
            <a:xfrm>
              <a:off x="3000364" y="3482790"/>
              <a:ext cx="1428760" cy="999568"/>
              <a:chOff x="3000364" y="3482790"/>
              <a:chExt cx="1428760" cy="999568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3000364" y="3482790"/>
                <a:ext cx="1428760" cy="500067"/>
              </a:xfrm>
              <a:prstGeom prst="rect">
                <a:avLst/>
              </a:prstGeom>
              <a:solidFill>
                <a:srgbClr val="FF99CC"/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3000364" y="3982857"/>
                <a:ext cx="1428760" cy="500065"/>
              </a:xfrm>
              <a:prstGeom prst="rect">
                <a:avLst/>
              </a:prstGeom>
              <a:solidFill>
                <a:srgbClr val="99FFCC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/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3000364" y="4482922"/>
              <a:ext cx="1428760" cy="500066"/>
            </a:xfrm>
            <a:prstGeom prst="rect">
              <a:avLst/>
            </a:prstGeom>
            <a:solidFill>
              <a:srgbClr val="00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/>
            </a:p>
          </p:txBody>
        </p:sp>
      </p:grpSp>
      <p:grpSp>
        <p:nvGrpSpPr>
          <p:cNvPr id="4" name="Группа 32"/>
          <p:cNvGrpSpPr>
            <a:grpSpLocks/>
          </p:cNvGrpSpPr>
          <p:nvPr/>
        </p:nvGrpSpPr>
        <p:grpSpPr bwMode="auto">
          <a:xfrm>
            <a:off x="539750" y="4437063"/>
            <a:ext cx="1371600" cy="1143000"/>
            <a:chOff x="4714876" y="3500438"/>
            <a:chExt cx="1857388" cy="1500198"/>
          </a:xfrm>
        </p:grpSpPr>
        <p:grpSp>
          <p:nvGrpSpPr>
            <p:cNvPr id="5" name="Группа 31"/>
            <p:cNvGrpSpPr>
              <a:grpSpLocks/>
            </p:cNvGrpSpPr>
            <p:nvPr/>
          </p:nvGrpSpPr>
          <p:grpSpPr bwMode="auto">
            <a:xfrm>
              <a:off x="5000628" y="3500438"/>
              <a:ext cx="1277201" cy="1000132"/>
              <a:chOff x="5000628" y="3500438"/>
              <a:chExt cx="1277201" cy="1000132"/>
            </a:xfrm>
          </p:grpSpPr>
          <p:sp>
            <p:nvSpPr>
              <p:cNvPr id="18" name="Равнобедренный треугольник 17"/>
              <p:cNvSpPr/>
              <p:nvPr/>
            </p:nvSpPr>
            <p:spPr>
              <a:xfrm>
                <a:off x="5286711" y="3500438"/>
                <a:ext cx="713719" cy="570909"/>
              </a:xfrm>
              <a:prstGeom prst="triangle">
                <a:avLst>
                  <a:gd name="adj" fmla="val 50000"/>
                </a:avLst>
              </a:prstGeom>
              <a:solidFill>
                <a:srgbClr val="FF99CC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/>
              </a:p>
            </p:txBody>
          </p:sp>
          <p:sp>
            <p:nvSpPr>
              <p:cNvPr id="19" name="Трапеция 18"/>
              <p:cNvSpPr/>
              <p:nvPr/>
            </p:nvSpPr>
            <p:spPr>
              <a:xfrm>
                <a:off x="5000795" y="4071347"/>
                <a:ext cx="1276955" cy="429223"/>
              </a:xfrm>
              <a:prstGeom prst="trapezoid">
                <a:avLst>
                  <a:gd name="adj" fmla="val 64738"/>
                </a:avLst>
              </a:prstGeom>
              <a:solidFill>
                <a:srgbClr val="99FFCC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/>
              </a:p>
            </p:txBody>
          </p:sp>
        </p:grpSp>
        <p:sp>
          <p:nvSpPr>
            <p:cNvPr id="20" name="Трапеция 19"/>
            <p:cNvSpPr/>
            <p:nvPr/>
          </p:nvSpPr>
          <p:spPr>
            <a:xfrm>
              <a:off x="4714876" y="4498486"/>
              <a:ext cx="1857388" cy="502150"/>
            </a:xfrm>
            <a:prstGeom prst="trapezoid">
              <a:avLst>
                <a:gd name="adj" fmla="val 59043"/>
              </a:avLst>
            </a:prstGeom>
            <a:solidFill>
              <a:srgbClr val="00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/>
            </a:p>
          </p:txBody>
        </p:sp>
      </p:grpSp>
      <p:sp>
        <p:nvSpPr>
          <p:cNvPr id="76821" name="Rectangle 21"/>
          <p:cNvSpPr>
            <a:spLocks noChangeArrowheads="1"/>
          </p:cNvSpPr>
          <p:nvPr/>
        </p:nvSpPr>
        <p:spPr bwMode="auto">
          <a:xfrm>
            <a:off x="395288" y="5786438"/>
            <a:ext cx="8429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Иерархия масштабов и приоритетов биологических, социальных и духовных потребностей человека всеобщая -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вне эпохи, политики, национальности, религии </a:t>
            </a:r>
          </a:p>
        </p:txBody>
      </p:sp>
      <p:pic>
        <p:nvPicPr>
          <p:cNvPr id="1032" name="Рисунок 20" descr="дух тело социум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1428750"/>
            <a:ext cx="444976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Формирование единомышленников и союзников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504351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Осознание </a:t>
            </a:r>
            <a:r>
              <a:rPr lang="ru-RU" b="1" dirty="0" smtClean="0">
                <a:solidFill>
                  <a:srgbClr val="C00000"/>
                </a:solidFill>
              </a:rPr>
              <a:t>духовных общечеловеческих потребностей как высших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</a:p>
          <a:p>
            <a:r>
              <a:rPr lang="ru-RU" b="1" dirty="0" smtClean="0"/>
              <a:t>регламентирующих масштабы и способы удовлетворения социальных и биологических потребностей, и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реализация этого принципа  в реальной жизни </a:t>
            </a:r>
            <a:r>
              <a:rPr lang="ru-RU" b="1" dirty="0" smtClean="0"/>
              <a:t>каждого </a:t>
            </a:r>
            <a:r>
              <a:rPr lang="ru-RU" b="1" dirty="0" smtClean="0"/>
              <a:t>человека и всего человечества</a:t>
            </a:r>
            <a:endParaRPr lang="ru-RU" b="1" dirty="0" smtClean="0"/>
          </a:p>
          <a:p>
            <a:r>
              <a:rPr lang="ru-RU" b="1" dirty="0" smtClean="0"/>
              <a:t>может стать </a:t>
            </a:r>
            <a:r>
              <a:rPr lang="ru-RU" b="1" dirty="0" smtClean="0">
                <a:solidFill>
                  <a:srgbClr val="C00000"/>
                </a:solidFill>
              </a:rPr>
              <a:t>основой для согласия добровольного переформатирования управляемого хаоса в справедливый, гармоничный </a:t>
            </a:r>
            <a:r>
              <a:rPr lang="ru-RU" b="1" dirty="0" smtClean="0">
                <a:solidFill>
                  <a:srgbClr val="C00000"/>
                </a:solidFill>
              </a:rPr>
              <a:t>мир</a:t>
            </a:r>
            <a:r>
              <a:rPr lang="ru-RU" b="1" dirty="0" smtClean="0"/>
              <a:t>. </a:t>
            </a:r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Новизна программы 7 ступеней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507209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Насыщенность образовательными, воспитательными, мотивационными элементами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Мультидициплинарность</a:t>
            </a:r>
            <a:r>
              <a:rPr lang="ru-RU" b="1" dirty="0" smtClean="0"/>
              <a:t> с интеграцией биологии, фармакологии, психологии, философии, психиатрии, наркологии, психотерапии, социологии, политологии, журналистики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Системность</a:t>
            </a:r>
            <a:r>
              <a:rPr lang="ru-RU" b="1" dirty="0" smtClean="0"/>
              <a:t>, комплексность, убедительность, универсальность. </a:t>
            </a:r>
          </a:p>
          <a:p>
            <a:r>
              <a:rPr lang="ru-RU" b="1" dirty="0" smtClean="0"/>
              <a:t>Применимость для противодействия всем зависимостям, включая терроризм, коррупцию,  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066800"/>
            <a:ext cx="7734300" cy="207644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Спасибо за внимание </a:t>
            </a:r>
            <a:r>
              <a:rPr lang="ru-RU" sz="4000" dirty="0" smtClean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41315" name="Text Box 5"/>
          <p:cNvSpPr txBox="1">
            <a:spLocks noChangeArrowheads="1"/>
          </p:cNvSpPr>
          <p:nvPr/>
        </p:nvSpPr>
        <p:spPr bwMode="auto">
          <a:xfrm>
            <a:off x="1785918" y="3286124"/>
            <a:ext cx="552928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0066"/>
                </a:solidFill>
              </a:rPr>
              <a:t>E-mail</a:t>
            </a:r>
            <a:r>
              <a:rPr lang="ru-RU" sz="3600" b="1" dirty="0">
                <a:solidFill>
                  <a:srgbClr val="000066"/>
                </a:solidFill>
              </a:rPr>
              <a:t>:</a:t>
            </a:r>
            <a:r>
              <a:rPr lang="en-US" sz="3600" b="1" dirty="0">
                <a:solidFill>
                  <a:srgbClr val="000066"/>
                </a:solidFill>
              </a:rPr>
              <a:t> kam1950@mail.ru</a:t>
            </a:r>
          </a:p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000066"/>
                </a:solidFill>
              </a:rPr>
              <a:t>Карпов Анатолий Михайлович</a:t>
            </a:r>
          </a:p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000066"/>
                </a:solidFill>
              </a:rPr>
              <a:t>г. Казань</a:t>
            </a:r>
          </a:p>
        </p:txBody>
      </p:sp>
      <p:sp>
        <p:nvSpPr>
          <p:cNvPr id="141316" name="Text Box 6"/>
          <p:cNvSpPr txBox="1">
            <a:spLocks noChangeArrowheads="1"/>
          </p:cNvSpPr>
          <p:nvPr/>
        </p:nvSpPr>
        <p:spPr bwMode="auto">
          <a:xfrm>
            <a:off x="1600200" y="50292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357188" y="142875"/>
            <a:ext cx="8267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800" b="1" dirty="0"/>
              <a:t>2-й постулат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Био-психо-социо-духовная</a:t>
            </a:r>
            <a:r>
              <a:rPr lang="ru-RU" sz="2800" b="1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C00000"/>
                </a:solidFill>
              </a:rPr>
              <a:t>снованная на </a:t>
            </a:r>
            <a:r>
              <a:rPr lang="ru-RU" sz="2800" b="1" dirty="0" smtClean="0">
                <a:solidFill>
                  <a:srgbClr val="C00000"/>
                </a:solidFill>
              </a:rPr>
              <a:t>единой </a:t>
            </a:r>
            <a:r>
              <a:rPr lang="ru-RU" sz="2800" b="1" dirty="0" smtClean="0">
                <a:solidFill>
                  <a:srgbClr val="C00000"/>
                </a:solidFill>
              </a:rPr>
              <a:t>иерархии потребностей человека по принципу матрешки (</a:t>
            </a:r>
            <a:r>
              <a:rPr lang="ru-RU" sz="2800" b="1" dirty="0" err="1" smtClean="0">
                <a:solidFill>
                  <a:srgbClr val="C00000"/>
                </a:solidFill>
              </a:rPr>
              <a:t>галограммы</a:t>
            </a:r>
            <a:r>
              <a:rPr lang="ru-RU" sz="2800" b="1" dirty="0" smtClean="0">
                <a:solidFill>
                  <a:srgbClr val="C00000"/>
                </a:solidFill>
              </a:rPr>
              <a:t>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5029200" y="1905000"/>
            <a:ext cx="93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1026" name="Диаграмма 21"/>
          <p:cNvGraphicFramePr>
            <a:graphicFrameLocks/>
          </p:cNvGraphicFramePr>
          <p:nvPr/>
        </p:nvGraphicFramePr>
        <p:xfrm>
          <a:off x="395288" y="1341438"/>
          <a:ext cx="1447800" cy="1524000"/>
        </p:xfrm>
        <a:graphic>
          <a:graphicData uri="http://schemas.openxmlformats.org/presentationml/2006/ole">
            <p:oleObj spid="_x0000_s320514" r:id="rId3" imgW="1444877" imgH="1524132" progId="Excel.Sheet.8">
              <p:embed/>
            </p:oleObj>
          </a:graphicData>
        </a:graphic>
      </p:graphicFrame>
      <p:grpSp>
        <p:nvGrpSpPr>
          <p:cNvPr id="2" name="Группа 34"/>
          <p:cNvGrpSpPr>
            <a:grpSpLocks/>
          </p:cNvGrpSpPr>
          <p:nvPr/>
        </p:nvGrpSpPr>
        <p:grpSpPr bwMode="auto">
          <a:xfrm>
            <a:off x="611188" y="2924175"/>
            <a:ext cx="1219200" cy="1271588"/>
            <a:chOff x="3000364" y="3482790"/>
            <a:chExt cx="1428760" cy="1500198"/>
          </a:xfrm>
        </p:grpSpPr>
        <p:grpSp>
          <p:nvGrpSpPr>
            <p:cNvPr id="3" name="Группа 33"/>
            <p:cNvGrpSpPr>
              <a:grpSpLocks/>
            </p:cNvGrpSpPr>
            <p:nvPr/>
          </p:nvGrpSpPr>
          <p:grpSpPr bwMode="auto">
            <a:xfrm>
              <a:off x="3000364" y="3482790"/>
              <a:ext cx="1428760" cy="999568"/>
              <a:chOff x="3000364" y="3482790"/>
              <a:chExt cx="1428760" cy="999568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3000364" y="3482790"/>
                <a:ext cx="1428760" cy="500067"/>
              </a:xfrm>
              <a:prstGeom prst="rect">
                <a:avLst/>
              </a:prstGeom>
              <a:solidFill>
                <a:srgbClr val="FF99CC"/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3000364" y="3982857"/>
                <a:ext cx="1428760" cy="500065"/>
              </a:xfrm>
              <a:prstGeom prst="rect">
                <a:avLst/>
              </a:prstGeom>
              <a:solidFill>
                <a:srgbClr val="99FFCC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/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3000364" y="4482922"/>
              <a:ext cx="1428760" cy="500066"/>
            </a:xfrm>
            <a:prstGeom prst="rect">
              <a:avLst/>
            </a:prstGeom>
            <a:solidFill>
              <a:srgbClr val="00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/>
            </a:p>
          </p:txBody>
        </p:sp>
      </p:grpSp>
      <p:grpSp>
        <p:nvGrpSpPr>
          <p:cNvPr id="4" name="Группа 32"/>
          <p:cNvGrpSpPr>
            <a:grpSpLocks/>
          </p:cNvGrpSpPr>
          <p:nvPr/>
        </p:nvGrpSpPr>
        <p:grpSpPr bwMode="auto">
          <a:xfrm>
            <a:off x="539750" y="4437063"/>
            <a:ext cx="1371600" cy="1143000"/>
            <a:chOff x="4714876" y="3500438"/>
            <a:chExt cx="1857388" cy="1500198"/>
          </a:xfrm>
        </p:grpSpPr>
        <p:grpSp>
          <p:nvGrpSpPr>
            <p:cNvPr id="5" name="Группа 31"/>
            <p:cNvGrpSpPr>
              <a:grpSpLocks/>
            </p:cNvGrpSpPr>
            <p:nvPr/>
          </p:nvGrpSpPr>
          <p:grpSpPr bwMode="auto">
            <a:xfrm>
              <a:off x="5000628" y="3500438"/>
              <a:ext cx="1277201" cy="1000132"/>
              <a:chOff x="5000628" y="3500438"/>
              <a:chExt cx="1277201" cy="1000132"/>
            </a:xfrm>
          </p:grpSpPr>
          <p:sp>
            <p:nvSpPr>
              <p:cNvPr id="18" name="Равнобедренный треугольник 17"/>
              <p:cNvSpPr/>
              <p:nvPr/>
            </p:nvSpPr>
            <p:spPr>
              <a:xfrm>
                <a:off x="5286711" y="3500438"/>
                <a:ext cx="713719" cy="570909"/>
              </a:xfrm>
              <a:prstGeom prst="triangle">
                <a:avLst>
                  <a:gd name="adj" fmla="val 50000"/>
                </a:avLst>
              </a:prstGeom>
              <a:solidFill>
                <a:srgbClr val="FF99CC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/>
              </a:p>
            </p:txBody>
          </p:sp>
          <p:sp>
            <p:nvSpPr>
              <p:cNvPr id="19" name="Трапеция 18"/>
              <p:cNvSpPr/>
              <p:nvPr/>
            </p:nvSpPr>
            <p:spPr>
              <a:xfrm>
                <a:off x="5000795" y="4071347"/>
                <a:ext cx="1276955" cy="429223"/>
              </a:xfrm>
              <a:prstGeom prst="trapezoid">
                <a:avLst>
                  <a:gd name="adj" fmla="val 64738"/>
                </a:avLst>
              </a:prstGeom>
              <a:solidFill>
                <a:srgbClr val="99FFCC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/>
              </a:p>
            </p:txBody>
          </p:sp>
        </p:grpSp>
        <p:sp>
          <p:nvSpPr>
            <p:cNvPr id="20" name="Трапеция 19"/>
            <p:cNvSpPr/>
            <p:nvPr/>
          </p:nvSpPr>
          <p:spPr>
            <a:xfrm>
              <a:off x="4714876" y="4498486"/>
              <a:ext cx="1857388" cy="502150"/>
            </a:xfrm>
            <a:prstGeom prst="trapezoid">
              <a:avLst>
                <a:gd name="adj" fmla="val 59043"/>
              </a:avLst>
            </a:prstGeom>
            <a:solidFill>
              <a:srgbClr val="00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/>
            </a:p>
          </p:txBody>
        </p:sp>
      </p:grpSp>
      <p:sp>
        <p:nvSpPr>
          <p:cNvPr id="76821" name="Rectangle 21"/>
          <p:cNvSpPr>
            <a:spLocks noChangeArrowheads="1"/>
          </p:cNvSpPr>
          <p:nvPr/>
        </p:nvSpPr>
        <p:spPr bwMode="auto">
          <a:xfrm>
            <a:off x="395288" y="5786438"/>
            <a:ext cx="8429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Иерархия масштабов и приоритетов биологических, социальных и духовных потребностей человека всеобщая </a:t>
            </a:r>
            <a:r>
              <a:rPr lang="ru-RU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– интегрирует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эпохи,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национальности, религии </a:t>
            </a:r>
          </a:p>
        </p:txBody>
      </p:sp>
      <p:pic>
        <p:nvPicPr>
          <p:cNvPr id="1032" name="Рисунок 20" descr="дух тело социум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1428750"/>
            <a:ext cx="444976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2"/>
          <p:cNvSpPr>
            <a:spLocks noChangeArrowheads="1"/>
          </p:cNvSpPr>
          <p:nvPr/>
        </p:nvSpPr>
        <p:spPr bwMode="auto">
          <a:xfrm>
            <a:off x="500034" y="285728"/>
            <a:ext cx="814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38915" name="Прямоугольник 3"/>
          <p:cNvSpPr>
            <a:spLocks noChangeArrowheads="1"/>
          </p:cNvSpPr>
          <p:nvPr/>
        </p:nvSpPr>
        <p:spPr bwMode="auto">
          <a:xfrm>
            <a:off x="571472" y="2071678"/>
            <a:ext cx="807246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Социальные потребности –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обеспечивают целостность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и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гармоничность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человека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в границах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(в пространстве)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общества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- в сфере общения, дружбы, любви, совместной деятельности. </a:t>
            </a:r>
          </a:p>
        </p:txBody>
      </p:sp>
      <p:sp>
        <p:nvSpPr>
          <p:cNvPr id="95236" name="Прямоугольник 4"/>
          <p:cNvSpPr>
            <a:spLocks noChangeArrowheads="1"/>
          </p:cNvSpPr>
          <p:nvPr/>
        </p:nvSpPr>
        <p:spPr bwMode="auto">
          <a:xfrm>
            <a:off x="642938" y="4214813"/>
            <a:ext cx="85010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  <a:cs typeface="+mn-cs"/>
              </a:rPr>
              <a:t>Духовные потребности – гармония и интеграция в пространстве </a:t>
            </a:r>
            <a:r>
              <a:rPr lang="ru-RU" sz="2800" b="1" dirty="0" err="1" smtClean="0">
                <a:solidFill>
                  <a:srgbClr val="002060"/>
                </a:solidFill>
                <a:latin typeface="+mn-lt"/>
                <a:cs typeface="+mn-cs"/>
              </a:rPr>
              <a:t>Чело-вечности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+mn-cs"/>
              </a:rPr>
              <a:t>.</a:t>
            </a:r>
            <a:r>
              <a:rPr lang="ru-RU" sz="2800" dirty="0">
                <a:solidFill>
                  <a:srgbClr val="002060"/>
                </a:solidFill>
                <a:latin typeface="+mn-lt"/>
                <a:cs typeface="+mn-cs"/>
              </a:rPr>
              <a:t> Это – ответственность, совесть, справедливость, милосердие, сострадание,  патриотизм, подвиг, самоотверженность и др.</a:t>
            </a:r>
          </a:p>
        </p:txBody>
      </p:sp>
      <p:sp>
        <p:nvSpPr>
          <p:cNvPr id="38917" name="Прямоугольник 5"/>
          <p:cNvSpPr>
            <a:spLocks noChangeArrowheads="1"/>
          </p:cNvSpPr>
          <p:nvPr/>
        </p:nvSpPr>
        <p:spPr bwMode="auto">
          <a:xfrm>
            <a:off x="142875" y="214291"/>
            <a:ext cx="864396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Биологические потребности</a:t>
            </a: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Calibri" pitchFamily="34" charset="0"/>
              </a:rPr>
              <a:t>обеспечивают целостность </a:t>
            </a: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и </a:t>
            </a:r>
            <a:r>
              <a:rPr lang="ru-RU" sz="3200" dirty="0" smtClean="0">
                <a:solidFill>
                  <a:srgbClr val="C00000"/>
                </a:solidFill>
                <a:latin typeface="Calibri" pitchFamily="34" charset="0"/>
              </a:rPr>
              <a:t>гармоничность </a:t>
            </a:r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человека </a:t>
            </a:r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в границах 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тела </a:t>
            </a:r>
            <a:r>
              <a:rPr lang="ru-RU" sz="3200" dirty="0" smtClean="0">
                <a:solidFill>
                  <a:srgbClr val="C00000"/>
                </a:solidFill>
                <a:latin typeface="Calibri" pitchFamily="34" charset="0"/>
              </a:rPr>
              <a:t>(организма) 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– </a:t>
            </a:r>
            <a:r>
              <a:rPr lang="ru-RU" sz="3200" dirty="0" smtClean="0">
                <a:solidFill>
                  <a:srgbClr val="C00000"/>
                </a:solidFill>
                <a:latin typeface="Calibri" pitchFamily="34" charset="0"/>
              </a:rPr>
              <a:t>вода, еда воздух…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01080" cy="127478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800" b="1" dirty="0" smtClean="0"/>
              <a:t> «Свобода»  - понятие нравственное - это </a:t>
            </a:r>
            <a:r>
              <a:rPr lang="ru-RU" sz="2800" b="1" dirty="0" smtClean="0">
                <a:solidFill>
                  <a:srgbClr val="C00000"/>
                </a:solidFill>
              </a:rPr>
              <a:t>С(</a:t>
            </a:r>
            <a:r>
              <a:rPr lang="ru-RU" sz="2800" b="1" dirty="0" err="1" smtClean="0">
                <a:solidFill>
                  <a:srgbClr val="C00000"/>
                </a:solidFill>
              </a:rPr>
              <a:t>овестью</a:t>
            </a:r>
            <a:r>
              <a:rPr lang="ru-RU" sz="2800" b="1" dirty="0" smtClean="0">
                <a:solidFill>
                  <a:srgbClr val="C00000"/>
                </a:solidFill>
              </a:rPr>
              <a:t>)ВО(</a:t>
            </a:r>
            <a:r>
              <a:rPr lang="ru-RU" sz="2800" b="1" dirty="0" err="1" smtClean="0">
                <a:solidFill>
                  <a:srgbClr val="C00000"/>
                </a:solidFill>
              </a:rPr>
              <a:t>дительство</a:t>
            </a:r>
            <a:r>
              <a:rPr lang="ru-RU" sz="2800" b="1" dirty="0" smtClean="0">
                <a:solidFill>
                  <a:srgbClr val="C00000"/>
                </a:solidFill>
              </a:rPr>
              <a:t>)БО(</a:t>
            </a:r>
            <a:r>
              <a:rPr lang="ru-RU" sz="2800" b="1" dirty="0" err="1" smtClean="0">
                <a:solidFill>
                  <a:srgbClr val="C00000"/>
                </a:solidFill>
              </a:rPr>
              <a:t>гом</a:t>
            </a:r>
            <a:r>
              <a:rPr lang="ru-RU" sz="2800" b="1" dirty="0" smtClean="0">
                <a:solidFill>
                  <a:srgbClr val="C00000"/>
                </a:solidFill>
              </a:rPr>
              <a:t>)ДА(</a:t>
            </a:r>
            <a:r>
              <a:rPr lang="ru-RU" sz="2800" b="1" dirty="0" err="1" smtClean="0">
                <a:solidFill>
                  <a:srgbClr val="C00000"/>
                </a:solidFill>
              </a:rPr>
              <a:t>нное</a:t>
            </a:r>
            <a:r>
              <a:rPr lang="ru-RU" sz="2800" b="1" dirty="0" smtClean="0">
                <a:solidFill>
                  <a:srgbClr val="C00000"/>
                </a:solidFill>
              </a:rPr>
              <a:t>)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Свободу выбора нужно сознательно ограничивать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7" y="1714488"/>
            <a:ext cx="5000659" cy="471490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Снизу</a:t>
            </a:r>
            <a:r>
              <a:rPr lang="ru-RU" b="1" dirty="0" smtClean="0"/>
              <a:t> -  масштабом научно обоснованной  нормы биологических потребностей – в воздухе, воде, еде…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Все излишества причиняют только вред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smtClean="0">
                <a:solidFill>
                  <a:srgbClr val="C00000"/>
                </a:solidFill>
              </a:rPr>
              <a:t>Сверху – нравственными  нормами  </a:t>
            </a:r>
            <a:r>
              <a:rPr lang="ru-RU" b="1" dirty="0" smtClean="0"/>
              <a:t>- совестью,  справедливостью,  ответственностью перед прошлым и будущим, страхом Божьего наказания за грехи</a:t>
            </a:r>
          </a:p>
        </p:txBody>
      </p:sp>
      <p:pic>
        <p:nvPicPr>
          <p:cNvPr id="41988" name="Рисунок 6" descr="дух тело социум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1571625"/>
            <a:ext cx="37814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3-й постулат.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Психика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форма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отражения – единая для всех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4755" name="Picture 3" descr="скан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8684" y="1142985"/>
            <a:ext cx="514751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 descr="сканирование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500174"/>
            <a:ext cx="142876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сканирование0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7582" y="4071943"/>
            <a:ext cx="1927162" cy="256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7019925" y="4797425"/>
            <a:ext cx="0" cy="18288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H="1">
            <a:off x="3873500" y="5859463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760" name="Oval 8"/>
          <p:cNvSpPr>
            <a:spLocks noChangeArrowheads="1"/>
          </p:cNvSpPr>
          <p:nvPr/>
        </p:nvSpPr>
        <p:spPr bwMode="auto">
          <a:xfrm>
            <a:off x="6227763" y="5734050"/>
            <a:ext cx="381000" cy="304800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4761" name="Oval 9"/>
          <p:cNvSpPr>
            <a:spLocks noChangeArrowheads="1"/>
          </p:cNvSpPr>
          <p:nvPr/>
        </p:nvSpPr>
        <p:spPr bwMode="auto">
          <a:xfrm>
            <a:off x="5181600" y="30480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 flipH="1">
            <a:off x="2786049" y="928670"/>
            <a:ext cx="5715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</a:rPr>
              <a:t>2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5072066" y="1000108"/>
            <a:ext cx="642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</a:rPr>
              <a:t>3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6143636" y="2000240"/>
            <a:ext cx="357190" cy="52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</a:rPr>
              <a:t>4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5148263" y="292417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6000760" y="5214950"/>
            <a:ext cx="4286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</a:rPr>
              <a:t>7</a:t>
            </a:r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 flipH="1">
            <a:off x="3733800" y="3352800"/>
            <a:ext cx="1371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 flipH="1">
            <a:off x="4419600" y="3352800"/>
            <a:ext cx="68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69" name="Line 17"/>
          <p:cNvSpPr>
            <a:spLocks noChangeShapeType="1"/>
          </p:cNvSpPr>
          <p:nvPr/>
        </p:nvSpPr>
        <p:spPr bwMode="auto">
          <a:xfrm flipH="1">
            <a:off x="5029200" y="3352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2555875" y="3500438"/>
            <a:ext cx="1922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6-гормоны</a:t>
            </a: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3851275" y="594995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8</a:t>
            </a: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4356100" y="4221163"/>
            <a:ext cx="304800" cy="228600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4773" name="AutoShape 21"/>
          <p:cNvSpPr>
            <a:spLocks noChangeArrowheads="1"/>
          </p:cNvSpPr>
          <p:nvPr/>
        </p:nvSpPr>
        <p:spPr bwMode="auto">
          <a:xfrm>
            <a:off x="5029200" y="4114800"/>
            <a:ext cx="304800" cy="3048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1142977" y="836613"/>
            <a:ext cx="50006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</a:rPr>
              <a:t>1</a:t>
            </a:r>
          </a:p>
        </p:txBody>
      </p:sp>
      <p:pic>
        <p:nvPicPr>
          <p:cNvPr id="74775" name="Picture 23" descr="http://gogo.ru/preview?id=183863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357298"/>
            <a:ext cx="16922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89"/>
            <a:ext cx="8715436" cy="653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1715</Words>
  <PresentationFormat>Экран (4:3)</PresentationFormat>
  <Paragraphs>234</Paragraphs>
  <Slides>47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9" baseType="lpstr">
      <vt:lpstr>Тема Office</vt:lpstr>
      <vt:lpstr>Лист Microsoft Office Excel 97-2003</vt:lpstr>
      <vt:lpstr>  Био-психо-социо-духовный  формат реабилитации «7 ступеней к свободе от  зависимостей  </vt:lpstr>
      <vt:lpstr>Запрос на обновление стратегий  освобождения от зависимостей</vt:lpstr>
      <vt:lpstr>   Концепции современной  идеологии  на основе научной –  потребностно-иерархической биопсихосоциодуховной структуры человека,  бесконфликтно объединяющей людей всех национальностей, религий, профессий     </vt:lpstr>
      <vt:lpstr>Слайд 4</vt:lpstr>
      <vt:lpstr>Слайд 5</vt:lpstr>
      <vt:lpstr>Слайд 6</vt:lpstr>
      <vt:lpstr> «Свобода»  - понятие нравственное - это С(овестью)ВО(дительство)БО(гом)ДА(нное) Свободу выбора нужно сознательно ограничивать</vt:lpstr>
      <vt:lpstr>Слайд 8</vt:lpstr>
      <vt:lpstr>Слайд 9</vt:lpstr>
      <vt:lpstr>Слайд 10</vt:lpstr>
      <vt:lpstr>4-й постулат. Структура нормальной психической деятельности едина</vt:lpstr>
      <vt:lpstr>5 постулат: Механизм и результат любого опьянения един – искажение и разобщение психических функций </vt:lpstr>
      <vt:lpstr>1-я ступень -  Преодоление анозогнозии</vt:lpstr>
      <vt:lpstr>2 ступень - Разделение личности зависимого на 2 части - здоровую и зависимую субличности. </vt:lpstr>
      <vt:lpstr> 3 ступень.Конфронтация между здоровой и зависимой субличностями. </vt:lpstr>
      <vt:lpstr>Слайд 16</vt:lpstr>
      <vt:lpstr>Слайд 17</vt:lpstr>
      <vt:lpstr>3. Разводим нормальные удовольствия от искусственных </vt:lpstr>
      <vt:lpstr>Формируем убежденность  в том, что все опьянения противоречат жизненным интересам человека</vt:lpstr>
      <vt:lpstr> 4 ступень - усиление и развитие здоровой части личности </vt:lpstr>
      <vt:lpstr>Пятая ступень. Обучение навыку различать свои интересы от чужих,  навязанных. на уровне информационных, нейрофизиологических, психологических и социальных воздействий  Мотивация к их пониманию и разработке  дифференцированной профилактики, психотерапии и реабилитации </vt:lpstr>
      <vt:lpstr>5. Человек разумный – нейрофизиологический аспект</vt:lpstr>
      <vt:lpstr> Единство коры и подкорки</vt:lpstr>
      <vt:lpstr> Кора головного мозга отвечает за:  </vt:lpstr>
      <vt:lpstr> 5. Широко применяются технологии блокирования корковых функций</vt:lpstr>
      <vt:lpstr>Декортикация и дебилизация </vt:lpstr>
      <vt:lpstr>5.Умение различать направленность  воздействий на подкорку </vt:lpstr>
      <vt:lpstr>5. Активация подкорки. Конкуренция коре, воспитанию и образованию</vt:lpstr>
      <vt:lpstr> Различия и единство полушарий мозга</vt:lpstr>
      <vt:lpstr>5. «Специализация» левого полушария</vt:lpstr>
      <vt:lpstr>5.«Специализация» правого полушария </vt:lpstr>
      <vt:lpstr>Шизофренизация</vt:lpstr>
      <vt:lpstr>Слайд 33</vt:lpstr>
      <vt:lpstr>Дебилизация</vt:lpstr>
      <vt:lpstr>Слайд 35</vt:lpstr>
      <vt:lpstr>6 ступень. Формирование навыка самозащиты  от провокаций на бегство от реальности</vt:lpstr>
      <vt:lpstr>Слайд 37</vt:lpstr>
      <vt:lpstr>Система  самозащиты от саморазрушения на основе разумного эгоизма </vt:lpstr>
      <vt:lpstr>Методика самозащиты от деструктивных информ.- психологических воздействий</vt:lpstr>
      <vt:lpstr>Слайд 40</vt:lpstr>
      <vt:lpstr>Слайд 41</vt:lpstr>
      <vt:lpstr>3 этап психиатрический – какая функция психической деятельности нарушена</vt:lpstr>
      <vt:lpstr>7 ступень. Превращение своих стратегических противников в единомышленников и союзников</vt:lpstr>
      <vt:lpstr>Слайд 44</vt:lpstr>
      <vt:lpstr>Формирование единомышленников и союзников</vt:lpstr>
      <vt:lpstr>Новизна программы 7 ступеней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Анозогнозия аутоагрессии  как стратегии добровольно-принудительной депопуляции</dc:title>
  <dc:creator>Анатолий</dc:creator>
  <cp:lastModifiedBy>Анатолий</cp:lastModifiedBy>
  <cp:revision>155</cp:revision>
  <dcterms:created xsi:type="dcterms:W3CDTF">2016-03-17T03:17:11Z</dcterms:created>
  <dcterms:modified xsi:type="dcterms:W3CDTF">2018-01-23T15:08:58Z</dcterms:modified>
</cp:coreProperties>
</file>